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87" r:id="rId5"/>
    <p:sldId id="272" r:id="rId6"/>
    <p:sldId id="288" r:id="rId7"/>
    <p:sldId id="289" r:id="rId8"/>
    <p:sldId id="290" r:id="rId9"/>
    <p:sldId id="291" r:id="rId10"/>
    <p:sldId id="292" r:id="rId11"/>
    <p:sldId id="296" r:id="rId12"/>
    <p:sldId id="298" r:id="rId13"/>
    <p:sldId id="299" r:id="rId14"/>
    <p:sldId id="300" r:id="rId15"/>
    <p:sldId id="297" r:id="rId16"/>
    <p:sldId id="295" r:id="rId17"/>
    <p:sldId id="294" r:id="rId18"/>
    <p:sldId id="308" r:id="rId19"/>
    <p:sldId id="301" r:id="rId20"/>
    <p:sldId id="302" r:id="rId21"/>
    <p:sldId id="305" r:id="rId22"/>
    <p:sldId id="293" r:id="rId23"/>
    <p:sldId id="303" r:id="rId24"/>
    <p:sldId id="304" r:id="rId25"/>
    <p:sldId id="309" r:id="rId26"/>
    <p:sldId id="307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1" r:id="rId38"/>
    <p:sldId id="322" r:id="rId39"/>
    <p:sldId id="320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1" r:id="rId48"/>
    <p:sldId id="330" r:id="rId49"/>
    <p:sldId id="332" r:id="rId50"/>
    <p:sldId id="333" r:id="rId51"/>
    <p:sldId id="306" r:id="rId5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5F00"/>
    <a:srgbClr val="381735"/>
    <a:srgbClr val="FF9900"/>
    <a:srgbClr val="E88A06"/>
    <a:srgbClr val="FFDAA3"/>
    <a:srgbClr val="371835"/>
    <a:srgbClr val="FFF1DD"/>
    <a:srgbClr val="FFC16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15" autoAdjust="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CFDBA2A-F489-43A0-B0BF-C99938E31F1B}" type="datetime1">
              <a:rPr lang="fr-FR" smtClean="0"/>
              <a:t>07/09/2024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EB6193-5AA7-489B-8575-00593FC261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98BD74B4-7A15-45F0-A27E-40F377658F7E}" type="datetime1">
              <a:rPr lang="fr-FR" smtClean="0"/>
              <a:pPr/>
              <a:t>07/09/2024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10895658-EA1F-4910-80AB-4DA76E16747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0895658-EA1F-4910-80AB-4DA76E16747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0895658-EA1F-4910-80AB-4DA76E16747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789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rtlCol="0" anchor="b"/>
          <a:lstStyle>
            <a:lvl1pPr algn="l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 rtlCol="0"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fr-FR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e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e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e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e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e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e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e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e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e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e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e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2" name="Ovale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5" name="Ovale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98" name="Ovale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2" name="Ovale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5" name="Ovale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8" name="Ovale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10" name="Ovale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13" name="Ovale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23" name="Forme libre : Forme 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97" name="Graphisme 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sme 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u march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0" name="Espace réservé du texte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2" name="Espace réservé du texte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48" name="Graphisme 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sme 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 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du concou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  <a:endParaRPr lang="fr-FR" dirty="0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pic>
        <p:nvPicPr>
          <p:cNvPr id="5" name="Graphisme 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9" name="Graphisme 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12" name="Graphisme 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orme libre : Form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90" name="Forme libre : Forme 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9" name="Forme libre : Forme 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8" name="Forme libre : Forme 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7" name="Forme libre : Forme 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6" name="Forme libre : Forme 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5" name="Forme libre : Forme 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4" name="Forme libre : Forme 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3" name="Forme libre : Forme 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2" name="Forme libre : Form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1" name="Forme libre : Forme 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0" name="Forme libre : Forme 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9" name="Forme libre : Forme 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8" name="Forme libre : Form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7" name="Forme libre : Form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6" name="Forme libre : Forme 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3" name="Forme libre : Form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</p:grp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33" name="Forme libre : Form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55" name="Forme libre : Forme 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3" name="Forme libre : Form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1" name="Forme libre : Form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0" name="Forme libre : Form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7" name="Forme libre : Form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6" name="Forme libre : Form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5" name="Forme libre : Form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3" name="Forme libre : Forme 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2" name="Forme libre : Form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7" name="Forme libre : Forme 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4" name="Forme libre : Forme 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2" name="Forme libre : Form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1" name="Forme libre : Form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0" name="Forme libre : Form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9" name="Forme libre : Form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8" name="Forme libre : Form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7" name="Forme libre : Form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6" name="Forme libre : Form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5" name="Forme libre : Form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4" name="Forme libre : Form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3" name="Forme libre : Form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2" name="Forme libre : Form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1" name="Forme libre : Form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0" name="Forme libre : Form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9" name="Forme libre : Form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8" name="Forme libre : Form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7" name="Forme libre : Forme 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</p:grp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5" name="Espace réservé du texte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2" name="Espace réservé du texte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 rtlCol="0">
            <a:noAutofit/>
          </a:bodyPr>
          <a:lstStyle>
            <a:lvl1pPr marL="0" indent="0">
              <a:buNone/>
              <a:defRPr lang="fr-FR" sz="180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 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  <a:endParaRPr lang="fr-FR" dirty="0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36" name="Espace réservé du texte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0" name="Espace réservé du texte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2" name="Espace réservé du texte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lang="fr-FR"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Année</a:t>
            </a:r>
            <a:endParaRPr lang="fr-FR" dirty="0"/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lang="fr-FR"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Année</a:t>
            </a:r>
            <a:endParaRPr lang="fr-FR" dirty="0"/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sme 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4" name="Espace réservé du texte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6" name="Espace réservé du texte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8" name="Espace réservé du texte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40" name="Espace réservé de la date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1" name="Espace réservé du pied de page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42" name="Espace réservé du numéro de diapositive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 rtlCol="0">
            <a:normAutofit/>
          </a:bodyPr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600"/>
            </a:lvl2pPr>
            <a:lvl3pPr marL="914400" indent="0">
              <a:buNone/>
              <a:defRPr lang="fr-FR" sz="1600"/>
            </a:lvl3pPr>
            <a:lvl4pPr marL="1371600" indent="0">
              <a:buNone/>
              <a:defRPr lang="fr-FR" sz="1600"/>
            </a:lvl4pPr>
            <a:lvl5pPr marL="1828800" indent="0"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–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3" name="Espace réservé d’image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pic>
        <p:nvPicPr>
          <p:cNvPr id="6" name="Graphisme 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–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3" name="Espace réservé d’image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4" name="Espace réservé d’image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37" name="Espace réservé d’image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43" name="Espace réservé d’image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40" name="Espace réservé d’image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pic>
        <p:nvPicPr>
          <p:cNvPr id="49" name="Graphisme 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Espace réservé de la date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1" name="Espace réservé du pied de page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52" name="Espace réservé du numéro de diapositive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 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4" name="Image 13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2" name="Graphisme 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1" name="Espace réservé du texte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5" name="Espace réservé du texte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8" name="Espace réservé du texte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2" name="Espace réservé du texte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6" name="Espace réservé du texte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9" name="Espace réservé du texte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3" name="Espace réservé du texte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7" name="Espace réservé du texte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  <a:lvl2pPr>
              <a:defRPr lang="fr-FR">
                <a:solidFill>
                  <a:schemeClr val="bg1"/>
                </a:solidFill>
              </a:defRPr>
            </a:lvl2pPr>
            <a:lvl3pPr>
              <a:defRPr lang="fr-FR">
                <a:solidFill>
                  <a:schemeClr val="bg1"/>
                </a:solidFill>
              </a:defRPr>
            </a:lvl3pPr>
            <a:lvl4pPr>
              <a:defRPr lang="fr-FR">
                <a:solidFill>
                  <a:schemeClr val="bg1"/>
                </a:solidFill>
              </a:defRPr>
            </a:lvl4pPr>
            <a:lvl5pPr>
              <a:defRPr lang="fr-F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0" name="Espace réservé du texte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4" name="Espace réservé du texte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8" name="Espace réservé du texte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à dro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 rtlCol="0"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lang="fr-FR" sz="1800" baseline="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0" name="Image 19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4" name="Graphisme 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e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e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e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e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e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e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e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e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e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50" name="Ovale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e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2" name="Espace réservé de la date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13" name="Espace réservé du pied de page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14" name="Espace réservé du numéro de diapositive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rtlCol="0"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2" name="Graphisme 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sme 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6" name="Forme libre : Forme 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5" name="Forme libre : Forme 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4" name="Forme libre : Forme 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3" name="Forme libre : Forme 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1" name="Forme libre : Forme 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0" name="Forme libre : Forme 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9" name="Forme libre : Forme 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6" name="Forme libre : Forme 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3" name="Forme libre : Form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5" name="Forme libre : Forme 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4" name="Forme libre : Forme 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3" name="Forme libre : Forme 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2" name="Forme libre : Form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1" name="Forme libre : Form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0" name="Forme libre : Form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9" name="Forme libre : Form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8" name="Forme libre : Form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7" name="Forme libre : Form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6" name="Forme libre : Form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5" name="Forme libre : Forme 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3" name="Forme libre : Forme 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2" name="Forme libre : Form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1" name="Forme libre : Form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0" name="Forme libre : Form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9" name="Forme libre : Form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8" name="Forme libre : Form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7" name="Forme libre : Forme 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4" name="Forme libre : Forme 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3" name="Forme libre : Form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2" name="Forme libre : Form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1" name="Forme libre : Form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0" name="Forme libre : Form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9" name="Forme libre : Form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8" name="Forme libre : Form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7" name="Forme libre : Form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6" name="Forme libre : Forme 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5" name="Forme libre : Forme 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4" name="Forme libre : Form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3" name="Forme libre : Form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2" name="Forme libre : Form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1" name="Forme libre : Form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0" name="Forme libre : Form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9" name="Forme libre : Form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8" name="Forme libre : Form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7" name="Forme libre : Forme 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ème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9" name="Graphisme 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Graphisme 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90" name="Forme libre : Forme 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9" name="Forme libre : Forme 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8" name="Forme libre : Forme 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7" name="Forme libre : Forme 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6" name="Forme libre : Forme 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5" name="Forme libre : Forme 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4" name="Forme libre : Forme 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3" name="Forme libre : Forme 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1" name="Forme libre : Forme 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0" name="Forme libre : Forme 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9" name="Forme libre : Forme 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6" name="Forme libre : Forme 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33" name="Forme libre : Form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5" name="Forme libre : Forme 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4" name="Forme libre : Form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3" name="Forme libre : Form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2" name="Forme libre : Form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1" name="Forme libre : Form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0" name="Forme libre : Form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9" name="Forme libre : Form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8" name="Forme libre : Form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7" name="Forme libre : Form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6" name="Forme libre : Form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5" name="Forme libre : Form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4" name="Forme libre : Form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3" name="Forme libre : Forme 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2" name="Forme libre : Form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1" name="Forme libre : Form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0" name="Forme libre : Form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9" name="Forme libre : Form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7" name="Forme libre : Forme 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63" name="Forme libre : Form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4" name="Forme libre : Forme 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3" name="Forme libre : Form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2" name="Forme libre : Form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1" name="Forme libre : Form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0" name="Forme libre : Form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9" name="Forme libre : Form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8" name="Forme libre : Form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7" name="Forme libre : Form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6" name="Forme libre : Form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Forme libre : Form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3" name="Forme libre : Form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1" name="Forme libre : Form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0" name="Forme libre : Form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9" name="Forme libre : Form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Forme libre : Form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7" name="Forme libre : Forme 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5" name="Espace réservé du texte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7" name="Espace réservé du texte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9" name="Espace réservé du texte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2" name="Espace réservé du texte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5" name="Espace réservé du texte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4" name="Espace réservé du texte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e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e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e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e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e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e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e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e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e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e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orme libre : Forme 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75" name="Espace réservé du texte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2" name="Espace réservé du texte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5" name="Espace réservé du texte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1" name="Rectangle 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8" name="Graphisme 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35" name="Image 34" descr="Motif à bandes noir et blanc&#10;&#10;Description générée automatiquement avec un niveau de confiance faibl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sme 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38" name="Graphisme 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e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e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e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e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e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e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e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e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defPPr>
                                  <a:defRPr lang="fr-FR"/>
                                </a:defPPr>
                              </a:lstStyle>
                              <a:p>
                                <a:pPr algn="ctr" rtl="0"/>
                                <a:r>
                                  <a:rPr lang="fr-FR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e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defPPr>
                                  <a:defRPr lang="fr-FR"/>
                                </a:defPPr>
                              </a:lstStyle>
                              <a:p>
                                <a:pPr algn="ctr" rtl="0"/>
                                <a:r>
                                  <a:rPr lang="fr-FR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e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e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e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e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e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44" name="Ovale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5" name="Ovale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6" name="Ovale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7" name="Ovale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8" name="Ovale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2" name="Ovale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62" name="Forme libre : Forme 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</p:grp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0" name="Espace réservé du texte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68" name="Espace réservé du texte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3" name="Espace réservé du texte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5" name="Espace réservé de la date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6" name="Espace réservé du pied de page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7" name="Espace réservé du numéro de diapositive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à gauch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8" name="Graphisme 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8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5" name="Image 34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sme 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8" name="Graphisme 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e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e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e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e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e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e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e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e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e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50" name="Ovale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2" name="Forme libre : Forme 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e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rtlCol="0" anchor="b"/>
          <a:lstStyle>
            <a:lvl1pPr algn="ctr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Cliquez pour AJOUTER UN TITRE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0" name="Graphisme 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sme 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sme 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e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e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e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e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e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e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e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e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e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e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e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50" name="Ovale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48" name="Ovale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42" name="Ovale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3" name="Ovale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4" name="Ovale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5" name="Ovale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6" name="Ovale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1" name="Graphisme 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sme 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73" name="Graphisme 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Image 34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e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e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e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e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e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e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e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e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e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e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e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77" name="Ovale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74" name="Ovale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66" name="Ovale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67" name="Ovale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69" name="Ovale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71" name="Ovale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72" name="Ovale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64" name="Ovale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67" name="Forme libre : Forme 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92" name="Espace réservé de la date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93" name="Espace réservé du pied de page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94" name="Espace réservé du numéro de diapositive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sposition de colonne avec icô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0" name="Espace réservé d’image en ligne 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61" name="Espace réservé d’image en ligne 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62" name="Espace réservé d’image en ligne 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 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1" name="Rectangle 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1" name="Rectangle 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6" name="Forme libre : Forme 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53" name="Graphisme 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marché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e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e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e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e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e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e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e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e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e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e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orme libre : Forme 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7" name="Espace réservé du texte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81" name="Espace réservé du texte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F1D4EAB4-6E8F-44AD-A635-F321DC94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1B3EC7D9-8DEA-4D02-9A04-30C73A63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6D5B665-A640-4C90-A812-51AFE038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6E847DE-92A1-9D7D-6D9E-E1F904E0C94E}"/>
              </a:ext>
            </a:extLst>
          </p:cNvPr>
          <p:cNvSpPr txBox="1"/>
          <p:nvPr/>
        </p:nvSpPr>
        <p:spPr>
          <a:xfrm>
            <a:off x="2239351" y="1535502"/>
            <a:ext cx="1045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Docker</a:t>
            </a:r>
            <a:r>
              <a:rPr lang="fr-FR" sz="1600" dirty="0"/>
              <a:t> est une technologie de containérisation, un outil de création et de gestion de containeurs.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0ABEC3-8534-55C7-A3DF-5EB0D4CEABA3}"/>
              </a:ext>
            </a:extLst>
          </p:cNvPr>
          <p:cNvSpPr/>
          <p:nvPr/>
        </p:nvSpPr>
        <p:spPr>
          <a:xfrm>
            <a:off x="10222301" y="1535502"/>
            <a:ext cx="1207698" cy="33855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081CB7-94D3-8D43-7BB9-5524AB05974D}"/>
              </a:ext>
            </a:extLst>
          </p:cNvPr>
          <p:cNvSpPr txBox="1"/>
          <p:nvPr/>
        </p:nvSpPr>
        <p:spPr>
          <a:xfrm>
            <a:off x="3181534" y="2866538"/>
            <a:ext cx="8902458" cy="203932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voulons avoir </a:t>
            </a:r>
            <a:r>
              <a:rPr lang="fr-FR" dirty="0">
                <a:solidFill>
                  <a:srgbClr val="FF9900"/>
                </a:solidFill>
              </a:rPr>
              <a:t>EXACTEMENT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rgbClr val="FF9900"/>
                </a:solidFill>
              </a:rPr>
              <a:t>le même environnement sur la machine de développement que sur celle de production !</a:t>
            </a:r>
            <a:br>
              <a:rPr lang="fr-FR" dirty="0">
                <a:solidFill>
                  <a:srgbClr val="FF9900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Pourquoi ? </a:t>
            </a:r>
            <a:r>
              <a:rPr lang="fr-FR" dirty="0">
                <a:solidFill>
                  <a:schemeClr val="bg1"/>
                </a:solidFill>
              </a:rPr>
              <a:t>Parce que nous voulons avoir l’assurance que l’application fonctionne </a:t>
            </a:r>
            <a:r>
              <a:rPr lang="fr-FR" b="1" dirty="0">
                <a:solidFill>
                  <a:schemeClr val="bg1"/>
                </a:solidFill>
              </a:rPr>
              <a:t>EXACTEMENT</a:t>
            </a:r>
            <a:r>
              <a:rPr lang="fr-FR" dirty="0">
                <a:solidFill>
                  <a:schemeClr val="bg1"/>
                </a:solidFill>
              </a:rPr>
              <a:t> comme durant les phases de tests !!</a:t>
            </a:r>
          </a:p>
        </p:txBody>
      </p:sp>
      <p:pic>
        <p:nvPicPr>
          <p:cNvPr id="6" name="Graphique 5" descr="Cercle avec flèche gauche avec un remplissage uni">
            <a:extLst>
              <a:ext uri="{FF2B5EF4-FFF2-40B4-BE49-F238E27FC236}">
                <a16:creationId xmlns:a16="http://schemas.microsoft.com/office/drawing/2014/main" id="{29A5A34D-A402-82FE-A44A-98FC0881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294507" y="3428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4126936" y="1048822"/>
            <a:ext cx="2748318" cy="76272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DOCKER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5F69CD6-ADDE-5A54-40C8-35302225B863}"/>
              </a:ext>
            </a:extLst>
          </p:cNvPr>
          <p:cNvSpPr/>
          <p:nvPr/>
        </p:nvSpPr>
        <p:spPr>
          <a:xfrm>
            <a:off x="574605" y="2693923"/>
            <a:ext cx="3402170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Images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85938A-1BA6-7B91-4A3E-C068FDAF2ACE}"/>
              </a:ext>
            </a:extLst>
          </p:cNvPr>
          <p:cNvSpPr/>
          <p:nvPr/>
        </p:nvSpPr>
        <p:spPr>
          <a:xfrm>
            <a:off x="6630348" y="2693923"/>
            <a:ext cx="3402170" cy="5955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Containers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85DF81A-6030-55B2-B8EB-BC6A6A15DC72}"/>
              </a:ext>
            </a:extLst>
          </p:cNvPr>
          <p:cNvSpPr/>
          <p:nvPr/>
        </p:nvSpPr>
        <p:spPr>
          <a:xfrm>
            <a:off x="574605" y="3477773"/>
            <a:ext cx="3402171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Templates/Modèles pour les conteneurs</a:t>
            </a:r>
            <a:endParaRPr lang="fr-FR" sz="2800" b="1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CB89240-0A61-9802-6645-BF6C5CDDEF0D}"/>
              </a:ext>
            </a:extLst>
          </p:cNvPr>
          <p:cNvSpPr/>
          <p:nvPr/>
        </p:nvSpPr>
        <p:spPr>
          <a:xfrm>
            <a:off x="574606" y="4260786"/>
            <a:ext cx="3402172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Contient le code source et son environnement</a:t>
            </a:r>
            <a:endParaRPr lang="fr-FR" sz="2800" b="1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E78FB8-22AA-3410-1164-4E29C705BE7B}"/>
              </a:ext>
            </a:extLst>
          </p:cNvPr>
          <p:cNvSpPr/>
          <p:nvPr/>
        </p:nvSpPr>
        <p:spPr>
          <a:xfrm>
            <a:off x="6630348" y="3477774"/>
            <a:ext cx="3402170" cy="5955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L’application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C23D9B3-BF1D-DF21-6170-455033C6B123}"/>
              </a:ext>
            </a:extLst>
          </p:cNvPr>
          <p:cNvSpPr/>
          <p:nvPr/>
        </p:nvSpPr>
        <p:spPr>
          <a:xfrm>
            <a:off x="6630348" y="4279684"/>
            <a:ext cx="3402170" cy="5955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Plusieurs conteneurs peuvent être créés basés sur une image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980D1BCE-5671-6FE2-A802-8758D9AB2706}"/>
              </a:ext>
            </a:extLst>
          </p:cNvPr>
          <p:cNvSpPr/>
          <p:nvPr/>
        </p:nvSpPr>
        <p:spPr>
          <a:xfrm>
            <a:off x="4376222" y="2727187"/>
            <a:ext cx="1854679" cy="5290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86D1488-3710-0A7F-3D1D-48E0A277C0E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16200000" flipH="1">
            <a:off x="6475076" y="837566"/>
            <a:ext cx="882376" cy="283033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98BDC4-3D30-11ED-6BD6-C4FE0DB5518B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447205" y="640033"/>
            <a:ext cx="882376" cy="3225405"/>
          </a:xfrm>
          <a:prstGeom prst="bent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2846717" y="1109207"/>
            <a:ext cx="3985405" cy="762725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Nous avons besoin d’une image !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5F69CD6-ADDE-5A54-40C8-35302225B863}"/>
              </a:ext>
            </a:extLst>
          </p:cNvPr>
          <p:cNvSpPr/>
          <p:nvPr/>
        </p:nvSpPr>
        <p:spPr>
          <a:xfrm>
            <a:off x="574605" y="2693923"/>
            <a:ext cx="3402170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Utilise une image existante, préfabriquée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85938A-1BA6-7B91-4A3E-C068FDAF2ACE}"/>
              </a:ext>
            </a:extLst>
          </p:cNvPr>
          <p:cNvSpPr/>
          <p:nvPr/>
        </p:nvSpPr>
        <p:spPr>
          <a:xfrm>
            <a:off x="5677860" y="2623758"/>
            <a:ext cx="3402170" cy="5955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Créé ta propre image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85DF81A-6030-55B2-B8EB-BC6A6A15DC72}"/>
              </a:ext>
            </a:extLst>
          </p:cNvPr>
          <p:cNvSpPr/>
          <p:nvPr/>
        </p:nvSpPr>
        <p:spPr>
          <a:xfrm>
            <a:off x="574605" y="3477773"/>
            <a:ext cx="3402171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Exemple : via Docker Hub</a:t>
            </a:r>
            <a:endParaRPr lang="fr-FR" sz="2800" b="1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E78FB8-22AA-3410-1164-4E29C705BE7B}"/>
              </a:ext>
            </a:extLst>
          </p:cNvPr>
          <p:cNvSpPr/>
          <p:nvPr/>
        </p:nvSpPr>
        <p:spPr>
          <a:xfrm>
            <a:off x="5677860" y="3426457"/>
            <a:ext cx="3402170" cy="9734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Ecris ton propre fichier Dockerfile ( basé sur une image de base officielle )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86D1488-3710-0A7F-3D1D-48E0A277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3270" y="1003519"/>
            <a:ext cx="751826" cy="253952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98BDC4-3D30-11ED-6BD6-C4FE0DB5518B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46560" y="1001062"/>
            <a:ext cx="821991" cy="2563730"/>
          </a:xfrm>
          <a:prstGeom prst="bent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9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D19E5001-0002-F320-0635-1CBCD87C11AE}"/>
              </a:ext>
            </a:extLst>
          </p:cNvPr>
          <p:cNvSpPr/>
          <p:nvPr/>
        </p:nvSpPr>
        <p:spPr>
          <a:xfrm>
            <a:off x="976223" y="1908428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/>
              <a:t>       macOS</a:t>
            </a:r>
            <a:endParaRPr lang="fr-FR" sz="3200" b="1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50A5BA60-F661-8FFC-56F5-3A2DB901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3BF77592-184E-CB9A-03B5-A29F7389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C3280E65-95A2-8329-3E42-19DF39BD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2E2FF09F-9C40-427C-86D1-04C74C2808F5}"/>
              </a:ext>
            </a:extLst>
          </p:cNvPr>
          <p:cNvSpPr/>
          <p:nvPr/>
        </p:nvSpPr>
        <p:spPr>
          <a:xfrm>
            <a:off x="3458527" y="1908431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  </a:t>
            </a:r>
            <a:r>
              <a:rPr lang="fr-FR" sz="2000" b="1" dirty="0"/>
              <a:t>Windows</a:t>
            </a:r>
            <a:endParaRPr lang="fr-FR" sz="3200" b="1" dirty="0"/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BE98B636-770B-FD26-A37D-AF54F05B013F}"/>
              </a:ext>
            </a:extLst>
          </p:cNvPr>
          <p:cNvSpPr/>
          <p:nvPr/>
        </p:nvSpPr>
        <p:spPr>
          <a:xfrm>
            <a:off x="5940831" y="1908424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/>
              <a:t>       Linux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4E57DE-0BCA-487E-2EFD-AC4DFD74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0" y="2151958"/>
            <a:ext cx="447135" cy="4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0357BF-7883-37DB-531D-FE2E62FD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0" y="2151958"/>
            <a:ext cx="431088" cy="3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F88728-CE9C-0C7F-DC92-164CE253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749" y="2155213"/>
            <a:ext cx="326539" cy="3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0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C94E99-FAC2-32B0-37AB-39F1255E3BF8}"/>
              </a:ext>
            </a:extLst>
          </p:cNvPr>
          <p:cNvSpPr/>
          <p:nvPr/>
        </p:nvSpPr>
        <p:spPr>
          <a:xfrm>
            <a:off x="2011681" y="1293962"/>
            <a:ext cx="3683479" cy="1000664"/>
          </a:xfrm>
          <a:prstGeom prst="roundRect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POINTS POSITIFS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149248A-8C1C-BCA5-396C-CFBE60A30ECA}"/>
              </a:ext>
            </a:extLst>
          </p:cNvPr>
          <p:cNvSpPr/>
          <p:nvPr/>
        </p:nvSpPr>
        <p:spPr>
          <a:xfrm>
            <a:off x="6096000" y="1293962"/>
            <a:ext cx="3683479" cy="1000664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POINTS NEGATIFS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A7DC70A-44C8-E8F7-67DD-621FEFFEA1DA}"/>
              </a:ext>
            </a:extLst>
          </p:cNvPr>
          <p:cNvSpPr/>
          <p:nvPr/>
        </p:nvSpPr>
        <p:spPr>
          <a:xfrm>
            <a:off x="2011680" y="2524664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Environnements séparés et indépendants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02B6482-47B5-840D-7479-C77DD483E0B6}"/>
              </a:ext>
            </a:extLst>
          </p:cNvPr>
          <p:cNvSpPr/>
          <p:nvPr/>
        </p:nvSpPr>
        <p:spPr>
          <a:xfrm>
            <a:off x="2011680" y="3755366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Environnements spécifiques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0933E3-5EF8-D7B9-CE0E-2298693BAD54}"/>
              </a:ext>
            </a:extLst>
          </p:cNvPr>
          <p:cNvSpPr/>
          <p:nvPr/>
        </p:nvSpPr>
        <p:spPr>
          <a:xfrm>
            <a:off x="2011680" y="4986068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La configuration peut être partagée et reproduite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14FCDB1-FD9E-EB0C-89F6-2965D6CD493C}"/>
              </a:ext>
            </a:extLst>
          </p:cNvPr>
          <p:cNvSpPr/>
          <p:nvPr/>
        </p:nvSpPr>
        <p:spPr>
          <a:xfrm>
            <a:off x="6096000" y="2524664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Perte d’espace, duplication redondante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E0C0BBD-2BD8-E21C-56CF-A58E1E422D36}"/>
              </a:ext>
            </a:extLst>
          </p:cNvPr>
          <p:cNvSpPr/>
          <p:nvPr/>
        </p:nvSpPr>
        <p:spPr>
          <a:xfrm>
            <a:off x="6095999" y="3755366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La performance est ralentie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538F4E4-5355-CC99-C193-F4A1680BCE99}"/>
              </a:ext>
            </a:extLst>
          </p:cNvPr>
          <p:cNvSpPr/>
          <p:nvPr/>
        </p:nvSpPr>
        <p:spPr>
          <a:xfrm>
            <a:off x="6095999" y="4986068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Reproduire une VM sur une autre machine hôte: difficile et hasardeux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C840BF7-8C55-F530-58B2-72B627592C9F}"/>
              </a:ext>
            </a:extLst>
          </p:cNvPr>
          <p:cNvSpPr txBox="1"/>
          <p:nvPr/>
        </p:nvSpPr>
        <p:spPr>
          <a:xfrm>
            <a:off x="2080730" y="479149"/>
            <a:ext cx="745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Avantages et inconvénients des VMs</a:t>
            </a:r>
          </a:p>
        </p:txBody>
      </p:sp>
    </p:spTree>
    <p:extLst>
      <p:ext uri="{BB962C8B-B14F-4D97-AF65-F5344CB8AC3E}">
        <p14:creationId xmlns:p14="http://schemas.microsoft.com/office/powerpoint/2010/main" val="187115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666618" y="672466"/>
            <a:ext cx="6734845" cy="580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3450565" y="2152094"/>
            <a:ext cx="3614469" cy="2846716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2303253" y="441633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4136365" y="1921261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89B61F-60CD-CEAC-7856-E14DA81D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3096884"/>
            <a:ext cx="1192506" cy="88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2BF74C-CCB7-E9C1-5B73-93432845210A}"/>
              </a:ext>
            </a:extLst>
          </p:cNvPr>
          <p:cNvSpPr txBox="1"/>
          <p:nvPr/>
        </p:nvSpPr>
        <p:spPr>
          <a:xfrm>
            <a:off x="5705424" y="3176603"/>
            <a:ext cx="106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30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86A37FF1-C40D-9973-A58C-353B0B2C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27" y="2280448"/>
            <a:ext cx="2288875" cy="2590005"/>
          </a:xfrm>
          <a:prstGeom prst="rect">
            <a:avLst/>
          </a:prstGeom>
          <a:noFill/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D593E8-0346-FD7B-5E18-35F609BA70D5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>
            <a:off x="4425351" y="3538250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801D0A4-9607-5FA8-14F0-8FEF413EE99E}"/>
              </a:ext>
            </a:extLst>
          </p:cNvPr>
          <p:cNvSpPr txBox="1"/>
          <p:nvPr/>
        </p:nvSpPr>
        <p:spPr>
          <a:xfrm>
            <a:off x="3257917" y="4259196"/>
            <a:ext cx="398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Le port 80 est comme une porte d’entrée ou </a:t>
            </a:r>
          </a:p>
          <a:p>
            <a:pPr algn="ctr"/>
            <a:r>
              <a:rPr lang="fr-FR" sz="1200" dirty="0"/>
              <a:t>la berge accessible d’une rivière.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4E5F94-8021-2F65-F553-0CFC12F70081}"/>
              </a:ext>
            </a:extLst>
          </p:cNvPr>
          <p:cNvSpPr txBox="1"/>
          <p:nvPr/>
        </p:nvSpPr>
        <p:spPr>
          <a:xfrm>
            <a:off x="3491229" y="3048431"/>
            <a:ext cx="241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Port 80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F10A3F3-39FB-1953-02A3-6A8857D07BD4}"/>
              </a:ext>
            </a:extLst>
          </p:cNvPr>
          <p:cNvSpPr txBox="1"/>
          <p:nvPr/>
        </p:nvSpPr>
        <p:spPr>
          <a:xfrm>
            <a:off x="412629" y="2771432"/>
            <a:ext cx="241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Port 3000</a:t>
            </a:r>
            <a:r>
              <a:rPr lang="fr-FR" dirty="0"/>
              <a:t> de la </a:t>
            </a:r>
            <a:r>
              <a:rPr lang="fr-FR"/>
              <a:t>machine hôte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619CE16-4F90-80B9-C2DD-F80DAA8020E1}"/>
              </a:ext>
            </a:extLst>
          </p:cNvPr>
          <p:cNvCxnSpPr>
            <a:cxnSpLocks/>
          </p:cNvCxnSpPr>
          <p:nvPr/>
        </p:nvCxnSpPr>
        <p:spPr>
          <a:xfrm>
            <a:off x="1620327" y="3530250"/>
            <a:ext cx="8770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AE431BB-6975-D135-B03C-325A3B18E092}"/>
              </a:ext>
            </a:extLst>
          </p:cNvPr>
          <p:cNvSpPr txBox="1"/>
          <p:nvPr/>
        </p:nvSpPr>
        <p:spPr>
          <a:xfrm>
            <a:off x="1026542" y="1034827"/>
            <a:ext cx="610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rejoindre les deux berges, il faut un « pont », « une passerelle » . C’est ce que l’on appelle faire du </a:t>
            </a:r>
            <a:r>
              <a:rPr lang="fr-FR" b="1" dirty="0"/>
              <a:t>mapping de port.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AA2FA0-33D4-5E55-527E-8E8343ADD325}"/>
              </a:ext>
            </a:extLst>
          </p:cNvPr>
          <p:cNvSpPr txBox="1"/>
          <p:nvPr/>
        </p:nvSpPr>
        <p:spPr>
          <a:xfrm>
            <a:off x="1168244" y="5369292"/>
            <a:ext cx="610750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Docker container run –p 3000  :  80 &lt;mon image&gt;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AFE13-D728-9E89-44F4-C6A19A4AF444}"/>
              </a:ext>
            </a:extLst>
          </p:cNvPr>
          <p:cNvSpPr/>
          <p:nvPr/>
        </p:nvSpPr>
        <p:spPr>
          <a:xfrm>
            <a:off x="4603628" y="5460082"/>
            <a:ext cx="155276" cy="21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4D2D58FD-1036-09C2-D6B2-4FCB5793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34" y="5574303"/>
            <a:ext cx="571185" cy="646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451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666618" y="672466"/>
            <a:ext cx="7088529" cy="40116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4235569" y="2608456"/>
            <a:ext cx="3165894" cy="1641087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2455530" y="441633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4674078" y="2377623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E431BB-6975-D135-B03C-325A3B18E092}"/>
              </a:ext>
            </a:extLst>
          </p:cNvPr>
          <p:cNvSpPr txBox="1"/>
          <p:nvPr/>
        </p:nvSpPr>
        <p:spPr>
          <a:xfrm>
            <a:off x="1053738" y="1263307"/>
            <a:ext cx="610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volumes sont des dossiers sur le disque dur de la machine hôte qui sont </a:t>
            </a:r>
            <a:r>
              <a:rPr lang="fr-FR" b="1" dirty="0"/>
              <a:t>montés</a:t>
            </a:r>
            <a:r>
              <a:rPr lang="fr-FR" dirty="0"/>
              <a:t>, « mappés », « rendus disponible » dans les conteneurs.</a:t>
            </a:r>
            <a:endParaRPr lang="fr-FR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9F025FF-3FC0-E660-1144-FC00F663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95" y="2608456"/>
            <a:ext cx="754959" cy="60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2836F66-2863-E516-8737-96E3FF8E7571}"/>
              </a:ext>
            </a:extLst>
          </p:cNvPr>
          <p:cNvSpPr txBox="1"/>
          <p:nvPr/>
        </p:nvSpPr>
        <p:spPr>
          <a:xfrm>
            <a:off x="1053738" y="3252473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/chemin/data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461E50-CD6F-9222-335D-D6F86681628D}"/>
              </a:ext>
            </a:extLst>
          </p:cNvPr>
          <p:cNvSpPr txBox="1"/>
          <p:nvPr/>
        </p:nvSpPr>
        <p:spPr>
          <a:xfrm>
            <a:off x="4425349" y="3255272"/>
            <a:ext cx="2794959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/app/user-data</a:t>
            </a:r>
          </a:p>
        </p:txBody>
      </p:sp>
      <p:pic>
        <p:nvPicPr>
          <p:cNvPr id="23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8939CB3B-1EE7-3667-4817-FAE9254B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70" y="2550935"/>
            <a:ext cx="1450284" cy="1641087"/>
          </a:xfrm>
          <a:prstGeom prst="rect">
            <a:avLst/>
          </a:prstGeom>
          <a:noFill/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2E4262F-41B3-FD2C-1786-0D8945209C99}"/>
              </a:ext>
            </a:extLst>
          </p:cNvPr>
          <p:cNvCxnSpPr>
            <a:cxnSpLocks/>
          </p:cNvCxnSpPr>
          <p:nvPr/>
        </p:nvCxnSpPr>
        <p:spPr>
          <a:xfrm flipH="1">
            <a:off x="2636685" y="3857427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E7D87A7-6DF8-8440-1562-6A6A3EDFF07D}"/>
              </a:ext>
            </a:extLst>
          </p:cNvPr>
          <p:cNvCxnSpPr>
            <a:cxnSpLocks/>
          </p:cNvCxnSpPr>
          <p:nvPr/>
        </p:nvCxnSpPr>
        <p:spPr>
          <a:xfrm>
            <a:off x="3867387" y="3857427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541780" y="1802922"/>
            <a:ext cx="11431683" cy="42959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4764654" y="3357106"/>
            <a:ext cx="2288876" cy="1775611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4280419" y="1562584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5255479" y="3126273"/>
            <a:ext cx="1321470" cy="46166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IMAGE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1AB8C51-C8B8-756C-EA4D-1E7BE085092D}"/>
              </a:ext>
            </a:extLst>
          </p:cNvPr>
          <p:cNvGrpSpPr/>
          <p:nvPr/>
        </p:nvGrpSpPr>
        <p:grpSpPr>
          <a:xfrm>
            <a:off x="2933386" y="3777200"/>
            <a:ext cx="1192506" cy="907334"/>
            <a:chOff x="2677535" y="3290500"/>
            <a:chExt cx="1192506" cy="90733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289B61F-60CD-CEAC-7856-E14DA81DE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92BF74C-CCB7-E9C1-5B73-93432845210A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" name="Rectangle : carré corné 6">
            <a:extLst>
              <a:ext uri="{FF2B5EF4-FFF2-40B4-BE49-F238E27FC236}">
                <a16:creationId xmlns:a16="http://schemas.microsoft.com/office/drawing/2014/main" id="{2EDC0903-26D3-5419-0BDA-2AB7845CA3A2}"/>
              </a:ext>
            </a:extLst>
          </p:cNvPr>
          <p:cNvSpPr/>
          <p:nvPr/>
        </p:nvSpPr>
        <p:spPr>
          <a:xfrm>
            <a:off x="801008" y="3062377"/>
            <a:ext cx="1493618" cy="2130725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i="1" dirty="0">
                <a:solidFill>
                  <a:schemeClr val="tx1"/>
                </a:solidFill>
              </a:rPr>
              <a:t>Dockerfile</a:t>
            </a: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copy . /app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901F53-19C6-0AAF-9252-8AEC7B3D4FC7}"/>
              </a:ext>
            </a:extLst>
          </p:cNvPr>
          <p:cNvCxnSpPr>
            <a:cxnSpLocks/>
          </p:cNvCxnSpPr>
          <p:nvPr/>
        </p:nvCxnSpPr>
        <p:spPr>
          <a:xfrm>
            <a:off x="2100315" y="4272122"/>
            <a:ext cx="8770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51B3A20-E2A7-28D6-837C-F7ADEB0FA277}"/>
              </a:ext>
            </a:extLst>
          </p:cNvPr>
          <p:cNvGrpSpPr/>
          <p:nvPr/>
        </p:nvGrpSpPr>
        <p:grpSpPr>
          <a:xfrm>
            <a:off x="5312839" y="3777200"/>
            <a:ext cx="1192506" cy="907334"/>
            <a:chOff x="2677535" y="3290500"/>
            <a:chExt cx="1192506" cy="907334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D7B05FA6-B864-37F9-CD58-5C446814B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55CCCDF-5157-29A9-D498-E5B0CCC1DC2F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0F406A6-321D-A50A-4AC4-F53F10925E64}"/>
              </a:ext>
            </a:extLst>
          </p:cNvPr>
          <p:cNvCxnSpPr>
            <a:cxnSpLocks/>
            <a:stCxn id="1028" idx="3"/>
            <a:endCxn id="21" idx="1"/>
          </p:cNvCxnSpPr>
          <p:nvPr/>
        </p:nvCxnSpPr>
        <p:spPr>
          <a:xfrm>
            <a:off x="4125892" y="4243168"/>
            <a:ext cx="1186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9A95A7-8EAD-B8EB-2BD6-C8474CDCE9E5}"/>
              </a:ext>
            </a:extLst>
          </p:cNvPr>
          <p:cNvSpPr txBox="1"/>
          <p:nvPr/>
        </p:nvSpPr>
        <p:spPr>
          <a:xfrm>
            <a:off x="2221181" y="4684534"/>
            <a:ext cx="262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COPIE L’APPLICATION</a:t>
            </a:r>
            <a:br>
              <a:rPr lang="fr-FR" sz="14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MAIS NE LA DEPLACE PAS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907206E-91F4-4C5A-F034-DCD408018D5B}"/>
              </a:ext>
            </a:extLst>
          </p:cNvPr>
          <p:cNvSpPr/>
          <p:nvPr/>
        </p:nvSpPr>
        <p:spPr>
          <a:xfrm>
            <a:off x="8483226" y="2218206"/>
            <a:ext cx="3062313" cy="143939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023A2B-D779-72DD-835B-D51F4A3A5406}"/>
              </a:ext>
            </a:extLst>
          </p:cNvPr>
          <p:cNvSpPr txBox="1"/>
          <p:nvPr/>
        </p:nvSpPr>
        <p:spPr>
          <a:xfrm>
            <a:off x="8910919" y="1987372"/>
            <a:ext cx="218923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C4873D4-970C-2288-A861-14C837AADBAB}"/>
              </a:ext>
            </a:extLst>
          </p:cNvPr>
          <p:cNvGrpSpPr/>
          <p:nvPr/>
        </p:nvGrpSpPr>
        <p:grpSpPr>
          <a:xfrm>
            <a:off x="9471259" y="2449771"/>
            <a:ext cx="1192506" cy="907334"/>
            <a:chOff x="2677535" y="3290500"/>
            <a:chExt cx="1192506" cy="907334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A88CC8E-6D2F-F49F-18CA-36AD3B264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D5AEF5E-9A6F-88E0-21C6-95F7B8F85E61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3559C260-4F85-1051-77E7-D55838ED3E44}"/>
              </a:ext>
            </a:extLst>
          </p:cNvPr>
          <p:cNvSpPr txBox="1"/>
          <p:nvPr/>
        </p:nvSpPr>
        <p:spPr>
          <a:xfrm>
            <a:off x="5486589" y="4515257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042A340-1A7E-3ECD-4E5A-FFE44982E437}"/>
              </a:ext>
            </a:extLst>
          </p:cNvPr>
          <p:cNvSpPr txBox="1"/>
          <p:nvPr/>
        </p:nvSpPr>
        <p:spPr>
          <a:xfrm>
            <a:off x="9621721" y="3162342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091A4FA-7256-A2B7-5BA0-FC51EFFC99CF}"/>
              </a:ext>
            </a:extLst>
          </p:cNvPr>
          <p:cNvSpPr/>
          <p:nvPr/>
        </p:nvSpPr>
        <p:spPr>
          <a:xfrm>
            <a:off x="8483226" y="4243168"/>
            <a:ext cx="3062313" cy="143939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E9129E1-4B99-BCC1-2EB0-9222B045BDAA}"/>
              </a:ext>
            </a:extLst>
          </p:cNvPr>
          <p:cNvSpPr txBox="1"/>
          <p:nvPr/>
        </p:nvSpPr>
        <p:spPr>
          <a:xfrm>
            <a:off x="8910919" y="4012334"/>
            <a:ext cx="218923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3F714B4-3630-E549-0F44-6272BDD7B019}"/>
              </a:ext>
            </a:extLst>
          </p:cNvPr>
          <p:cNvGrpSpPr/>
          <p:nvPr/>
        </p:nvGrpSpPr>
        <p:grpSpPr>
          <a:xfrm>
            <a:off x="9471259" y="4474733"/>
            <a:ext cx="1192506" cy="907334"/>
            <a:chOff x="2677535" y="3290500"/>
            <a:chExt cx="1192506" cy="907334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16D72F4B-FB74-C76B-1A16-0F5DE6D1C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56430DF-C8F7-C683-FB15-85128A2F26A0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989F50AF-565F-66CB-7AEB-20F4B762E450}"/>
              </a:ext>
            </a:extLst>
          </p:cNvPr>
          <p:cNvSpPr txBox="1"/>
          <p:nvPr/>
        </p:nvSpPr>
        <p:spPr>
          <a:xfrm>
            <a:off x="9621721" y="5187304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54456D2-4ADE-E75C-FADE-985F3DC6EBE6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>
          <a:xfrm flipV="1">
            <a:off x="7053530" y="2937903"/>
            <a:ext cx="1429696" cy="1307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27CB688-3653-E3B2-FB76-508F84D731B5}"/>
              </a:ext>
            </a:extLst>
          </p:cNvPr>
          <p:cNvCxnSpPr>
            <a:cxnSpLocks/>
            <a:stCxn id="2" idx="3"/>
            <a:endCxn id="39" idx="1"/>
          </p:cNvCxnSpPr>
          <p:nvPr/>
        </p:nvCxnSpPr>
        <p:spPr>
          <a:xfrm>
            <a:off x="7053530" y="4244912"/>
            <a:ext cx="1429696" cy="717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9B272CF0-CE95-4C94-60D2-E4308CF3EF43}"/>
              </a:ext>
            </a:extLst>
          </p:cNvPr>
          <p:cNvSpPr txBox="1"/>
          <p:nvPr/>
        </p:nvSpPr>
        <p:spPr>
          <a:xfrm>
            <a:off x="756024" y="2139666"/>
            <a:ext cx="760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</a:t>
            </a:r>
            <a:r>
              <a:rPr lang="fr-FR" b="1" dirty="0"/>
              <a:t>modification</a:t>
            </a:r>
            <a:r>
              <a:rPr lang="fr-FR" dirty="0"/>
              <a:t> de l’application à partir de la </a:t>
            </a:r>
            <a:r>
              <a:rPr lang="fr-FR" b="1" dirty="0"/>
              <a:t>machine hôte</a:t>
            </a:r>
            <a:r>
              <a:rPr lang="fr-FR" dirty="0"/>
              <a:t>, n’affecte ni l’</a:t>
            </a:r>
            <a:r>
              <a:rPr lang="fr-FR" b="1" dirty="0"/>
              <a:t>image</a:t>
            </a:r>
            <a:r>
              <a:rPr lang="fr-FR" dirty="0"/>
              <a:t> et encore moins les </a:t>
            </a:r>
            <a:r>
              <a:rPr lang="fr-FR" b="1" dirty="0"/>
              <a:t>conteneurs</a:t>
            </a:r>
            <a:r>
              <a:rPr lang="fr-FR" dirty="0"/>
              <a:t> basés sur cette image !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01A641-DF65-ABFA-E5F4-80054D9A1484}"/>
              </a:ext>
            </a:extLst>
          </p:cNvPr>
          <p:cNvSpPr txBox="1"/>
          <p:nvPr/>
        </p:nvSpPr>
        <p:spPr>
          <a:xfrm>
            <a:off x="2128128" y="5209661"/>
            <a:ext cx="76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L’IMAGE EST EN LECTURE SEULE ! </a:t>
            </a:r>
          </a:p>
        </p:txBody>
      </p:sp>
    </p:spTree>
    <p:extLst>
      <p:ext uri="{BB962C8B-B14F-4D97-AF65-F5344CB8AC3E}">
        <p14:creationId xmlns:p14="http://schemas.microsoft.com/office/powerpoint/2010/main" val="2396058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2803585" y="2196920"/>
            <a:ext cx="5158596" cy="26828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B0EE0B-5AD5-15A5-5E03-8AAAFE285718}"/>
              </a:ext>
            </a:extLst>
          </p:cNvPr>
          <p:cNvSpPr/>
          <p:nvPr/>
        </p:nvSpPr>
        <p:spPr>
          <a:xfrm>
            <a:off x="2997679" y="4163743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#1 : Couche 1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A880721-DA72-321B-F837-92194CC9619D}"/>
              </a:ext>
            </a:extLst>
          </p:cNvPr>
          <p:cNvSpPr/>
          <p:nvPr/>
        </p:nvSpPr>
        <p:spPr>
          <a:xfrm>
            <a:off x="2977551" y="3577147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#2 : Couche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2690010-3EBC-8253-7490-7A5838D80BD3}"/>
              </a:ext>
            </a:extLst>
          </p:cNvPr>
          <p:cNvSpPr/>
          <p:nvPr/>
        </p:nvSpPr>
        <p:spPr>
          <a:xfrm>
            <a:off x="2977551" y="2990551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#3 : Couche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12DEEA-6831-BF1F-7A4B-0A8B3BD08D8A}"/>
              </a:ext>
            </a:extLst>
          </p:cNvPr>
          <p:cNvSpPr/>
          <p:nvPr/>
        </p:nvSpPr>
        <p:spPr>
          <a:xfrm>
            <a:off x="2977551" y="2403955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#4 : Couche 4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4056482" y="2027086"/>
            <a:ext cx="2612546" cy="294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Image</a:t>
            </a:r>
            <a:r>
              <a:rPr lang="fr-FR" dirty="0"/>
              <a:t> - </a:t>
            </a:r>
            <a:r>
              <a:rPr lang="fr-FR" i="1" dirty="0"/>
              <a:t>Lecteur seule</a:t>
            </a:r>
          </a:p>
        </p:txBody>
      </p:sp>
    </p:spTree>
    <p:extLst>
      <p:ext uri="{BB962C8B-B14F-4D97-AF65-F5344CB8AC3E}">
        <p14:creationId xmlns:p14="http://schemas.microsoft.com/office/powerpoint/2010/main" val="266005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Alternative 1">
            <a:extLst>
              <a:ext uri="{FF2B5EF4-FFF2-40B4-BE49-F238E27FC236}">
                <a16:creationId xmlns:a16="http://schemas.microsoft.com/office/drawing/2014/main" id="{A87B2142-D9AC-DF21-1E02-78393F92310A}"/>
              </a:ext>
            </a:extLst>
          </p:cNvPr>
          <p:cNvSpPr/>
          <p:nvPr/>
        </p:nvSpPr>
        <p:spPr>
          <a:xfrm>
            <a:off x="2698319" y="474453"/>
            <a:ext cx="5723798" cy="5228340"/>
          </a:xfrm>
          <a:prstGeom prst="flowChartAlternateProcess">
            <a:avLst/>
          </a:prstGeom>
          <a:solidFill>
            <a:srgbClr val="FFF1DD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2950835" y="2718959"/>
            <a:ext cx="5158596" cy="26828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B0EE0B-5AD5-15A5-5E03-8AAAFE285718}"/>
              </a:ext>
            </a:extLst>
          </p:cNvPr>
          <p:cNvSpPr/>
          <p:nvPr/>
        </p:nvSpPr>
        <p:spPr>
          <a:xfrm>
            <a:off x="3144929" y="4685782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#1 : Couche 1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A880721-DA72-321B-F837-92194CC9619D}"/>
              </a:ext>
            </a:extLst>
          </p:cNvPr>
          <p:cNvSpPr/>
          <p:nvPr/>
        </p:nvSpPr>
        <p:spPr>
          <a:xfrm>
            <a:off x="3124801" y="4099186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#2 : Couche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2690010-3EBC-8253-7490-7A5838D80BD3}"/>
              </a:ext>
            </a:extLst>
          </p:cNvPr>
          <p:cNvSpPr/>
          <p:nvPr/>
        </p:nvSpPr>
        <p:spPr>
          <a:xfrm>
            <a:off x="3124801" y="3512590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#3 : Couche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12DEEA-6831-BF1F-7A4B-0A8B3BD08D8A}"/>
              </a:ext>
            </a:extLst>
          </p:cNvPr>
          <p:cNvSpPr/>
          <p:nvPr/>
        </p:nvSpPr>
        <p:spPr>
          <a:xfrm>
            <a:off x="3124801" y="2925994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#4 : Couche 4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3F08F3E-8C0E-8DEF-8FC5-0628D5824BE4}"/>
              </a:ext>
            </a:extLst>
          </p:cNvPr>
          <p:cNvSpPr/>
          <p:nvPr/>
        </p:nvSpPr>
        <p:spPr>
          <a:xfrm>
            <a:off x="3144929" y="946465"/>
            <a:ext cx="4750280" cy="630120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1DD"/>
                </a:solidFill>
              </a:rPr>
              <a:t>Les couches (layer) d’un conteneur</a:t>
            </a:r>
            <a:br>
              <a:rPr lang="fr-FR" b="1" dirty="0">
                <a:solidFill>
                  <a:srgbClr val="FFF1DD"/>
                </a:solidFill>
              </a:rPr>
            </a:br>
            <a:r>
              <a:rPr lang="fr-FR" b="1" dirty="0">
                <a:solidFill>
                  <a:srgbClr val="FFF1DD"/>
                </a:solidFill>
              </a:rPr>
              <a:t>Lecture-écriture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855C4-3A56-8101-9079-9844F70E7972}"/>
              </a:ext>
            </a:extLst>
          </p:cNvPr>
          <p:cNvSpPr/>
          <p:nvPr/>
        </p:nvSpPr>
        <p:spPr>
          <a:xfrm rot="16200000">
            <a:off x="7395261" y="3951936"/>
            <a:ext cx="2612546" cy="294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F0049A3-4C55-512A-5735-C9C45F098196}"/>
              </a:ext>
            </a:extLst>
          </p:cNvPr>
          <p:cNvSpPr/>
          <p:nvPr/>
        </p:nvSpPr>
        <p:spPr>
          <a:xfrm rot="16200000">
            <a:off x="-39992" y="3096649"/>
            <a:ext cx="4917788" cy="294500"/>
          </a:xfrm>
          <a:prstGeom prst="roundRect">
            <a:avLst/>
          </a:prstGeom>
          <a:solidFill>
            <a:srgbClr val="FF9900"/>
          </a:solidFill>
          <a:ln w="28575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4A5A1F-2111-B879-8F30-0A7A0B19A230}"/>
              </a:ext>
            </a:extLst>
          </p:cNvPr>
          <p:cNvSpPr txBox="1"/>
          <p:nvPr/>
        </p:nvSpPr>
        <p:spPr>
          <a:xfrm>
            <a:off x="531801" y="3591354"/>
            <a:ext cx="184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9900"/>
                </a:solidFill>
              </a:rPr>
              <a:t>Conteneur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6E29DC-29FC-B3AB-7BA2-DA448FF4E7EE}"/>
              </a:ext>
            </a:extLst>
          </p:cNvPr>
          <p:cNvSpPr txBox="1"/>
          <p:nvPr/>
        </p:nvSpPr>
        <p:spPr>
          <a:xfrm>
            <a:off x="8554283" y="3776020"/>
            <a:ext cx="2181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4"/>
                </a:solidFill>
              </a:rPr>
              <a:t>Image</a:t>
            </a:r>
            <a:br>
              <a:rPr lang="fr-FR" dirty="0">
                <a:solidFill>
                  <a:schemeClr val="accent4"/>
                </a:solidFill>
              </a:rPr>
            </a:br>
            <a:r>
              <a:rPr lang="fr-FR" b="1" i="1" dirty="0">
                <a:solidFill>
                  <a:schemeClr val="bg1"/>
                </a:solidFill>
              </a:rPr>
              <a:t>Lecture seule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8979736-2DA2-458D-382A-08AF87A2E863}"/>
              </a:ext>
            </a:extLst>
          </p:cNvPr>
          <p:cNvSpPr/>
          <p:nvPr/>
        </p:nvSpPr>
        <p:spPr>
          <a:xfrm>
            <a:off x="3144928" y="2132363"/>
            <a:ext cx="4770408" cy="500334"/>
          </a:xfrm>
          <a:prstGeom prst="roundRect">
            <a:avLst/>
          </a:prstGeom>
          <a:solidFill>
            <a:srgbClr val="FFC165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Couche 5 : Fichier1 ajouté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3B04DB2-3FC9-3976-A54B-2BED9B3F4DE8}"/>
              </a:ext>
            </a:extLst>
          </p:cNvPr>
          <p:cNvSpPr/>
          <p:nvPr/>
        </p:nvSpPr>
        <p:spPr>
          <a:xfrm>
            <a:off x="3144928" y="1619716"/>
            <a:ext cx="4750281" cy="500334"/>
          </a:xfrm>
          <a:prstGeom prst="roundRect">
            <a:avLst/>
          </a:prstGeom>
          <a:solidFill>
            <a:srgbClr val="FFC165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Couche 6 : Fichier2 ajouté</a:t>
            </a:r>
          </a:p>
        </p:txBody>
      </p:sp>
    </p:spTree>
    <p:extLst>
      <p:ext uri="{BB962C8B-B14F-4D97-AF65-F5344CB8AC3E}">
        <p14:creationId xmlns:p14="http://schemas.microsoft.com/office/powerpoint/2010/main" val="243010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72EBB-EAEF-188B-9C3A-B2BCEABC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89CBF9-DC42-B793-66C0-B06DE8BB4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6BF035-1C2F-74FA-D1CA-21BBBE8DB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DEA327-C00E-5D45-7ED5-4F37AF6737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B6E38C3-78AB-8D40-891E-503AA9EBB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6352CF-6D7E-4F9B-3B1C-5703E8164E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1678E29-EF07-797B-5FBF-ED458D270B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08961C13-02B8-2D07-8F3D-0847729E23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F64BD7-DC7A-358F-A41E-D3AF0745F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8EBE209-C497-2A53-47AC-BAD1C9088D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F15B8538-6CE8-9480-D5A1-23FAE43F7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B5126FC-5050-AD41-EFFA-ED97FC5460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21F7A0B-9494-D748-3D7D-F8E5F4ADC1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0F1CBEFF-35FE-36B9-15A3-260E5C61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8EEC67EE-19C6-CFD3-FD19-A6312398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80FFBD08-06D5-31EB-F71B-3DC7736B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51996D-EEA2-6C13-69E5-904299BB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1" name="Bulle narrative : ronde 20">
            <a:extLst>
              <a:ext uri="{FF2B5EF4-FFF2-40B4-BE49-F238E27FC236}">
                <a16:creationId xmlns:a16="http://schemas.microsoft.com/office/drawing/2014/main" id="{FB2FE0CD-A2F3-A743-8123-1C0F321C554A}"/>
              </a:ext>
            </a:extLst>
          </p:cNvPr>
          <p:cNvSpPr/>
          <p:nvPr/>
        </p:nvSpPr>
        <p:spPr>
          <a:xfrm>
            <a:off x="7314651" y="4187683"/>
            <a:ext cx="1113831" cy="733245"/>
          </a:xfrm>
          <a:prstGeom prst="wedgeEllipseCallout">
            <a:avLst>
              <a:gd name="adj1" fmla="val 28190"/>
              <a:gd name="adj2" fmla="val 777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I’ll be back-up</a:t>
            </a:r>
          </a:p>
        </p:txBody>
      </p:sp>
    </p:spTree>
    <p:extLst>
      <p:ext uri="{BB962C8B-B14F-4D97-AF65-F5344CB8AC3E}">
        <p14:creationId xmlns:p14="http://schemas.microsoft.com/office/powerpoint/2010/main" val="111920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e la date 24">
            <a:extLst>
              <a:ext uri="{FF2B5EF4-FFF2-40B4-BE49-F238E27FC236}">
                <a16:creationId xmlns:a16="http://schemas.microsoft.com/office/drawing/2014/main" id="{30EE1282-C186-4186-81BA-B5AF1F1B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475DB075-B851-4F39-BA9F-B7394956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966A2AB-239B-430D-8FC5-1593970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47" name="Rectangle : carré corné 46">
            <a:extLst>
              <a:ext uri="{FF2B5EF4-FFF2-40B4-BE49-F238E27FC236}">
                <a16:creationId xmlns:a16="http://schemas.microsoft.com/office/drawing/2014/main" id="{94F47AE8-6554-CE92-CB56-A25C91DC9AF4}"/>
              </a:ext>
            </a:extLst>
          </p:cNvPr>
          <p:cNvSpPr/>
          <p:nvPr/>
        </p:nvSpPr>
        <p:spPr>
          <a:xfrm>
            <a:off x="2414344" y="402752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48" name="Rectangle : carré corné 47">
            <a:extLst>
              <a:ext uri="{FF2B5EF4-FFF2-40B4-BE49-F238E27FC236}">
                <a16:creationId xmlns:a16="http://schemas.microsoft.com/office/drawing/2014/main" id="{D3DFDC6F-654D-DCB7-2941-C24D80546120}"/>
              </a:ext>
            </a:extLst>
          </p:cNvPr>
          <p:cNvSpPr/>
          <p:nvPr/>
        </p:nvSpPr>
        <p:spPr>
          <a:xfrm>
            <a:off x="3436574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equipes.php</a:t>
            </a:r>
          </a:p>
        </p:txBody>
      </p:sp>
      <p:sp>
        <p:nvSpPr>
          <p:cNvPr id="49" name="Rectangle : carré corné 48">
            <a:extLst>
              <a:ext uri="{FF2B5EF4-FFF2-40B4-BE49-F238E27FC236}">
                <a16:creationId xmlns:a16="http://schemas.microsoft.com/office/drawing/2014/main" id="{D66B4D1A-E7CD-3ED0-9DDD-1ABC05CD40D4}"/>
              </a:ext>
            </a:extLst>
          </p:cNvPr>
          <p:cNvSpPr/>
          <p:nvPr/>
        </p:nvSpPr>
        <p:spPr>
          <a:xfrm>
            <a:off x="4458804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joueurs.php</a:t>
            </a:r>
          </a:p>
        </p:txBody>
      </p:sp>
      <p:sp>
        <p:nvSpPr>
          <p:cNvPr id="50" name="Rectangle : carré corné 49">
            <a:extLst>
              <a:ext uri="{FF2B5EF4-FFF2-40B4-BE49-F238E27FC236}">
                <a16:creationId xmlns:a16="http://schemas.microsoft.com/office/drawing/2014/main" id="{8F3FBEE4-D319-95D0-0625-3C90B7782FC8}"/>
              </a:ext>
            </a:extLst>
          </p:cNvPr>
          <p:cNvSpPr/>
          <p:nvPr/>
        </p:nvSpPr>
        <p:spPr>
          <a:xfrm>
            <a:off x="5435081" y="4027526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Fichier3.php</a:t>
            </a:r>
          </a:p>
        </p:txBody>
      </p:sp>
      <p:sp>
        <p:nvSpPr>
          <p:cNvPr id="52" name="Rectangle : carré corné 51">
            <a:extLst>
              <a:ext uri="{FF2B5EF4-FFF2-40B4-BE49-F238E27FC236}">
                <a16:creationId xmlns:a16="http://schemas.microsoft.com/office/drawing/2014/main" id="{B917103F-0D32-8AEE-0F45-1E3608F6C7B3}"/>
              </a:ext>
            </a:extLst>
          </p:cNvPr>
          <p:cNvSpPr/>
          <p:nvPr/>
        </p:nvSpPr>
        <p:spPr>
          <a:xfrm>
            <a:off x="3590771" y="4599027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Librairie_export_pdf.php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5689CC3-12DB-97F0-CAFD-EDBCDEADD8B0}"/>
              </a:ext>
            </a:extLst>
          </p:cNvPr>
          <p:cNvSpPr txBox="1"/>
          <p:nvPr/>
        </p:nvSpPr>
        <p:spPr>
          <a:xfrm>
            <a:off x="1247701" y="5751021"/>
            <a:ext cx="1048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Exemple : 2 applications fonctionnant sous 2 environnements différents sur une même machine.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AB14056-9317-BB7E-10BD-760855466BA5}"/>
              </a:ext>
            </a:extLst>
          </p:cNvPr>
          <p:cNvSpPr txBox="1"/>
          <p:nvPr/>
        </p:nvSpPr>
        <p:spPr>
          <a:xfrm>
            <a:off x="2141946" y="3429000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7.2</a:t>
            </a:r>
          </a:p>
        </p:txBody>
      </p:sp>
      <p:sp>
        <p:nvSpPr>
          <p:cNvPr id="55" name="Organigramme : Procédé 54">
            <a:extLst>
              <a:ext uri="{FF2B5EF4-FFF2-40B4-BE49-F238E27FC236}">
                <a16:creationId xmlns:a16="http://schemas.microsoft.com/office/drawing/2014/main" id="{6E760030-2EBE-D7CA-A172-C7D753AA74FE}"/>
              </a:ext>
            </a:extLst>
          </p:cNvPr>
          <p:cNvSpPr/>
          <p:nvPr/>
        </p:nvSpPr>
        <p:spPr>
          <a:xfrm>
            <a:off x="2180379" y="3838667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Organigramme : Procédé 55">
            <a:extLst>
              <a:ext uri="{FF2B5EF4-FFF2-40B4-BE49-F238E27FC236}">
                <a16:creationId xmlns:a16="http://schemas.microsoft.com/office/drawing/2014/main" id="{384C4F14-7635-3D41-AE6F-29C355E206E1}"/>
              </a:ext>
            </a:extLst>
          </p:cNvPr>
          <p:cNvSpPr/>
          <p:nvPr/>
        </p:nvSpPr>
        <p:spPr>
          <a:xfrm>
            <a:off x="1323873" y="2889848"/>
            <a:ext cx="10330413" cy="281221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B918625-97B6-E593-1C0F-96073C52C57A}"/>
              </a:ext>
            </a:extLst>
          </p:cNvPr>
          <p:cNvSpPr txBox="1"/>
          <p:nvPr/>
        </p:nvSpPr>
        <p:spPr>
          <a:xfrm>
            <a:off x="1289369" y="2480181"/>
            <a:ext cx="52667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</a:t>
            </a:r>
          </a:p>
        </p:txBody>
      </p:sp>
      <p:sp>
        <p:nvSpPr>
          <p:cNvPr id="58" name="Rectangle : carré corné 57">
            <a:extLst>
              <a:ext uri="{FF2B5EF4-FFF2-40B4-BE49-F238E27FC236}">
                <a16:creationId xmlns:a16="http://schemas.microsoft.com/office/drawing/2014/main" id="{583529B0-DB98-81E8-A05A-0238B301D46F}"/>
              </a:ext>
            </a:extLst>
          </p:cNvPr>
          <p:cNvSpPr/>
          <p:nvPr/>
        </p:nvSpPr>
        <p:spPr>
          <a:xfrm>
            <a:off x="7134430" y="402752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59" name="Rectangle : carré corné 58">
            <a:extLst>
              <a:ext uri="{FF2B5EF4-FFF2-40B4-BE49-F238E27FC236}">
                <a16:creationId xmlns:a16="http://schemas.microsoft.com/office/drawing/2014/main" id="{F089A571-8EB1-BC0C-1F47-8C6B931FC8EC}"/>
              </a:ext>
            </a:extLst>
          </p:cNvPr>
          <p:cNvSpPr/>
          <p:nvPr/>
        </p:nvSpPr>
        <p:spPr>
          <a:xfrm>
            <a:off x="8156660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file1.php</a:t>
            </a:r>
          </a:p>
        </p:txBody>
      </p:sp>
      <p:sp>
        <p:nvSpPr>
          <p:cNvPr id="60" name="Rectangle : carré corné 59">
            <a:extLst>
              <a:ext uri="{FF2B5EF4-FFF2-40B4-BE49-F238E27FC236}">
                <a16:creationId xmlns:a16="http://schemas.microsoft.com/office/drawing/2014/main" id="{DFB2AB04-7D4B-8B26-17D8-B03615978B75}"/>
              </a:ext>
            </a:extLst>
          </p:cNvPr>
          <p:cNvSpPr/>
          <p:nvPr/>
        </p:nvSpPr>
        <p:spPr>
          <a:xfrm>
            <a:off x="9178890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file2.php</a:t>
            </a:r>
          </a:p>
        </p:txBody>
      </p:sp>
      <p:sp>
        <p:nvSpPr>
          <p:cNvPr id="61" name="Rectangle : carré corné 60">
            <a:extLst>
              <a:ext uri="{FF2B5EF4-FFF2-40B4-BE49-F238E27FC236}">
                <a16:creationId xmlns:a16="http://schemas.microsoft.com/office/drawing/2014/main" id="{651C360D-E45E-1BAB-248C-5F3B44574CB3}"/>
              </a:ext>
            </a:extLst>
          </p:cNvPr>
          <p:cNvSpPr/>
          <p:nvPr/>
        </p:nvSpPr>
        <p:spPr>
          <a:xfrm>
            <a:off x="10155167" y="4027526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file3.php</a:t>
            </a:r>
          </a:p>
        </p:txBody>
      </p:sp>
      <p:sp>
        <p:nvSpPr>
          <p:cNvPr id="62" name="Rectangle : carré corné 61">
            <a:extLst>
              <a:ext uri="{FF2B5EF4-FFF2-40B4-BE49-F238E27FC236}">
                <a16:creationId xmlns:a16="http://schemas.microsoft.com/office/drawing/2014/main" id="{490E6554-A614-AFE4-B490-3434F31A325F}"/>
              </a:ext>
            </a:extLst>
          </p:cNvPr>
          <p:cNvSpPr/>
          <p:nvPr/>
        </p:nvSpPr>
        <p:spPr>
          <a:xfrm>
            <a:off x="8310857" y="4599027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Librairie_encrypt.php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870E283-A57F-B7F2-635E-DB9FED733B4E}"/>
              </a:ext>
            </a:extLst>
          </p:cNvPr>
          <p:cNvSpPr txBox="1"/>
          <p:nvPr/>
        </p:nvSpPr>
        <p:spPr>
          <a:xfrm>
            <a:off x="6862032" y="3429000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8.2</a:t>
            </a:r>
          </a:p>
        </p:txBody>
      </p:sp>
      <p:sp>
        <p:nvSpPr>
          <p:cNvPr id="64" name="Organigramme : Procédé 63">
            <a:extLst>
              <a:ext uri="{FF2B5EF4-FFF2-40B4-BE49-F238E27FC236}">
                <a16:creationId xmlns:a16="http://schemas.microsoft.com/office/drawing/2014/main" id="{CA0BC1D0-F8C1-7CF7-4DD8-7EEF351C2E61}"/>
              </a:ext>
            </a:extLst>
          </p:cNvPr>
          <p:cNvSpPr/>
          <p:nvPr/>
        </p:nvSpPr>
        <p:spPr>
          <a:xfrm>
            <a:off x="6900465" y="3838667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4673627" y="2356661"/>
            <a:ext cx="2844867" cy="226372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4956175" y="3460130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Votre application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5251822" y="446649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40B68CF1-DFAC-A65F-6529-6D77C86E2022}"/>
              </a:ext>
            </a:extLst>
          </p:cNvPr>
          <p:cNvSpPr/>
          <p:nvPr/>
        </p:nvSpPr>
        <p:spPr>
          <a:xfrm>
            <a:off x="4982893" y="2765996"/>
            <a:ext cx="2219864" cy="41145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GET /api/movies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01F0A7DD-C9CC-3EB8-20DD-1C414D72F867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rot="16200000" flipV="1">
            <a:off x="5954663" y="3315618"/>
            <a:ext cx="282675" cy="63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E41B14-72E5-3B42-3C69-D60305652BBE}"/>
              </a:ext>
            </a:extLst>
          </p:cNvPr>
          <p:cNvSpPr/>
          <p:nvPr/>
        </p:nvSpPr>
        <p:spPr>
          <a:xfrm>
            <a:off x="4670391" y="550235"/>
            <a:ext cx="2844867" cy="9057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1D735B2A-BC5B-CF6E-D0FF-1CB85744687F}"/>
              </a:ext>
            </a:extLst>
          </p:cNvPr>
          <p:cNvSpPr/>
          <p:nvPr/>
        </p:nvSpPr>
        <p:spPr>
          <a:xfrm>
            <a:off x="4986128" y="872416"/>
            <a:ext cx="2219864" cy="376077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/api/movies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1853460-E5F6-8232-3033-E5C666AC9A3D}"/>
              </a:ext>
            </a:extLst>
          </p:cNvPr>
          <p:cNvSpPr txBox="1"/>
          <p:nvPr/>
        </p:nvSpPr>
        <p:spPr>
          <a:xfrm>
            <a:off x="5251822" y="387225"/>
            <a:ext cx="1682006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Serveur API REST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CA717B-D97A-697E-A6A5-1415F574CD88}"/>
              </a:ext>
            </a:extLst>
          </p:cNvPr>
          <p:cNvCxnSpPr>
            <a:endCxn id="28" idx="2"/>
          </p:cNvCxnSpPr>
          <p:nvPr/>
        </p:nvCxnSpPr>
        <p:spPr>
          <a:xfrm flipV="1">
            <a:off x="6086475" y="1456009"/>
            <a:ext cx="6350" cy="13027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1AAB9D7-B619-B1DF-B065-1784986B9142}"/>
              </a:ext>
            </a:extLst>
          </p:cNvPr>
          <p:cNvSpPr txBox="1"/>
          <p:nvPr/>
        </p:nvSpPr>
        <p:spPr>
          <a:xfrm>
            <a:off x="6196994" y="1633423"/>
            <a:ext cx="45461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HTTP provenant du conteneur vers un serveur HTTP distant 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B262B45-0933-6426-F595-A39B42764265}"/>
              </a:ext>
            </a:extLst>
          </p:cNvPr>
          <p:cNvSpPr/>
          <p:nvPr/>
        </p:nvSpPr>
        <p:spPr>
          <a:xfrm>
            <a:off x="3822940" y="5633138"/>
            <a:ext cx="4546120" cy="905774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Machine Hôte + MongoDB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7A126AF-5E2D-7B71-7D18-00CB3247F604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092825" y="4774272"/>
            <a:ext cx="3175" cy="858866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5B23F1CD-19FE-DB4F-450B-17D3E58E1380}"/>
              </a:ext>
            </a:extLst>
          </p:cNvPr>
          <p:cNvSpPr txBox="1"/>
          <p:nvPr/>
        </p:nvSpPr>
        <p:spPr>
          <a:xfrm>
            <a:off x="6216897" y="4856630"/>
            <a:ext cx="4546120" cy="646331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rgbClr val="FFDAA3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provenant du conteneur vers la machine hôte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AB941AA-6D53-8F59-CBB4-ACC6AE50367E}"/>
              </a:ext>
            </a:extLst>
          </p:cNvPr>
          <p:cNvSpPr/>
          <p:nvPr/>
        </p:nvSpPr>
        <p:spPr>
          <a:xfrm>
            <a:off x="725179" y="2366916"/>
            <a:ext cx="2844867" cy="226372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26F1D3-553E-8878-14E2-7A847EA1BD0B}"/>
              </a:ext>
            </a:extLst>
          </p:cNvPr>
          <p:cNvSpPr txBox="1"/>
          <p:nvPr/>
        </p:nvSpPr>
        <p:spPr>
          <a:xfrm>
            <a:off x="1262427" y="446649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6E00AF6-C7E8-4694-9098-FACE66E2B034}"/>
              </a:ext>
            </a:extLst>
          </p:cNvPr>
          <p:cNvSpPr/>
          <p:nvPr/>
        </p:nvSpPr>
        <p:spPr>
          <a:xfrm>
            <a:off x="981934" y="302714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56F3A5F-DF63-89AB-0A42-7A767ED7CA25}"/>
              </a:ext>
            </a:extLst>
          </p:cNvPr>
          <p:cNvSpPr txBox="1"/>
          <p:nvPr/>
        </p:nvSpPr>
        <p:spPr>
          <a:xfrm>
            <a:off x="1541982" y="3724823"/>
            <a:ext cx="327291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du conteneur 1 vers le conteneur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65C3AC1-6B3F-A239-BB16-4C8E74F0B6D4}"/>
              </a:ext>
            </a:extLst>
          </p:cNvPr>
          <p:cNvCxnSpPr>
            <a:stCxn id="4" idx="1"/>
            <a:endCxn id="43" idx="3"/>
          </p:cNvCxnSpPr>
          <p:nvPr/>
        </p:nvCxnSpPr>
        <p:spPr>
          <a:xfrm flipH="1">
            <a:off x="3570046" y="3488522"/>
            <a:ext cx="1103581" cy="10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AA962B5C-83A6-05D7-5DF9-2D932C87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55" y="751251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7B11B359-F15D-E885-4113-F2E7ABAD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194" y="3893113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D2AD1F33-FB51-16F5-3C9B-CD7F12E64EC9}"/>
              </a:ext>
            </a:extLst>
          </p:cNvPr>
          <p:cNvSpPr txBox="1"/>
          <p:nvPr/>
        </p:nvSpPr>
        <p:spPr>
          <a:xfrm>
            <a:off x="7780665" y="3679504"/>
            <a:ext cx="3635023" cy="646331"/>
          </a:xfrm>
          <a:prstGeom prst="rect">
            <a:avLst/>
          </a:prstGeom>
          <a:solidFill>
            <a:srgbClr val="CCFFCC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Utilisez «</a:t>
            </a:r>
            <a:r>
              <a:rPr lang="fr-FR" b="1" dirty="0">
                <a:solidFill>
                  <a:srgbClr val="00B050"/>
                </a:solidFill>
              </a:rPr>
              <a:t> host.docker.internal </a:t>
            </a:r>
            <a:r>
              <a:rPr lang="fr-FR" dirty="0">
                <a:solidFill>
                  <a:srgbClr val="00B050"/>
                </a:solidFill>
              </a:rPr>
              <a:t>» comme adresse ! 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C15D2415-3FFD-D4A0-03D9-13E5FD5214B6}"/>
              </a:ext>
            </a:extLst>
          </p:cNvPr>
          <p:cNvSpPr txBox="1"/>
          <p:nvPr/>
        </p:nvSpPr>
        <p:spPr>
          <a:xfrm>
            <a:off x="878923" y="1633423"/>
            <a:ext cx="3635023" cy="923330"/>
          </a:xfrm>
          <a:prstGeom prst="rect">
            <a:avLst/>
          </a:prstGeom>
          <a:solidFill>
            <a:srgbClr val="CCFFCC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En créant un </a:t>
            </a:r>
            <a:r>
              <a:rPr lang="fr-FR" b="1" dirty="0">
                <a:solidFill>
                  <a:srgbClr val="00B050"/>
                </a:solidFill>
              </a:rPr>
              <a:t>docker network </a:t>
            </a:r>
            <a:r>
              <a:rPr lang="fr-FR" dirty="0">
                <a:solidFill>
                  <a:srgbClr val="00B050"/>
                </a:solidFill>
              </a:rPr>
              <a:t>et en utilisant le nom du conteneur comme </a:t>
            </a:r>
            <a:r>
              <a:rPr lang="fr-FR" b="1" dirty="0">
                <a:solidFill>
                  <a:srgbClr val="00B050"/>
                </a:solidFill>
              </a:rPr>
              <a:t>identifiant IP</a:t>
            </a:r>
          </a:p>
        </p:txBody>
      </p:sp>
      <p:pic>
        <p:nvPicPr>
          <p:cNvPr id="91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79E0B842-E31B-9279-039E-3927E15A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07" y="1939378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5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1156694" y="2565250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Ecrites et fournies par vous(=le développeur)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1156695" y="1767761"/>
            <a:ext cx="2974747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Application</a:t>
            </a:r>
            <a:b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(code + environnement)</a:t>
            </a:r>
            <a:endParaRPr lang="fr-FR" i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B9E8FCC-52D7-5B1A-37EC-3148E4892C5F}"/>
              </a:ext>
            </a:extLst>
          </p:cNvPr>
          <p:cNvSpPr/>
          <p:nvPr/>
        </p:nvSpPr>
        <p:spPr>
          <a:xfrm>
            <a:off x="4282188" y="1767761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données applicatives temporaires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2848892" y="1151196"/>
            <a:ext cx="710381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1DD"/>
                </a:solidFill>
              </a:rPr>
              <a:t>Les types de données …</a:t>
            </a:r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A89E23F0-5F72-30D2-5758-19B9480534B6}"/>
              </a:ext>
            </a:extLst>
          </p:cNvPr>
          <p:cNvSpPr/>
          <p:nvPr/>
        </p:nvSpPr>
        <p:spPr>
          <a:xfrm>
            <a:off x="1150800" y="3497503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Ajoutées dans l’image lors de sa construction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884AAE63-85F0-51E5-D649-C09662918028}"/>
              </a:ext>
            </a:extLst>
          </p:cNvPr>
          <p:cNvSpPr/>
          <p:nvPr/>
        </p:nvSpPr>
        <p:spPr>
          <a:xfrm>
            <a:off x="1150800" y="4451497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Fixe : Ne peut plus être modifié une fois l’image montée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663B9B-8BBF-B9C3-BCB0-E8910F6CABDA}"/>
              </a:ext>
            </a:extLst>
          </p:cNvPr>
          <p:cNvSpPr/>
          <p:nvPr/>
        </p:nvSpPr>
        <p:spPr>
          <a:xfrm>
            <a:off x="1150800" y="5440382"/>
            <a:ext cx="2974747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Lecture seule, stockées dans l’image</a:t>
            </a:r>
            <a:endParaRPr lang="fr-FR" i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5434B50-BC88-82AA-5123-83E6EB7A7C03}"/>
              </a:ext>
            </a:extLst>
          </p:cNvPr>
          <p:cNvSpPr/>
          <p:nvPr/>
        </p:nvSpPr>
        <p:spPr>
          <a:xfrm>
            <a:off x="4282187" y="2565250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générées pendant l'exécution de l'application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DF43F67-BBA7-7432-AF71-C53C325D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4A94C9D-080C-0FB7-7B84-0B2CE0EC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DCD71FF-FB31-1E04-8D0C-B9021FC3109F}"/>
              </a:ext>
            </a:extLst>
          </p:cNvPr>
          <p:cNvSpPr/>
          <p:nvPr/>
        </p:nvSpPr>
        <p:spPr>
          <a:xfrm>
            <a:off x="4282187" y="3465187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Stockées dans la mémoire ou fichiers temporaires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60724F7-E8B8-4340-7C40-C8CDC058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générées pendant l'exécution de l'application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960191E-D0A6-9ECC-7329-8B1BC2489963}"/>
              </a:ext>
            </a:extLst>
          </p:cNvPr>
          <p:cNvSpPr/>
          <p:nvPr/>
        </p:nvSpPr>
        <p:spPr>
          <a:xfrm>
            <a:off x="4282187" y="4460178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Dynamiques et supprimées régulièrement 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D905A01-3DE3-D8D0-3CA3-B3DD64B6DE3C}"/>
              </a:ext>
            </a:extLst>
          </p:cNvPr>
          <p:cNvSpPr/>
          <p:nvPr/>
        </p:nvSpPr>
        <p:spPr>
          <a:xfrm>
            <a:off x="4282187" y="5455169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Lecture+Ecriture, temporaires, stockées dans le conteneur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AA84597-3E6B-9156-5BAA-305D632B3446}"/>
              </a:ext>
            </a:extLst>
          </p:cNvPr>
          <p:cNvSpPr/>
          <p:nvPr/>
        </p:nvSpPr>
        <p:spPr>
          <a:xfrm>
            <a:off x="8060557" y="1752974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données applicatives permanentes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F86F46C-60F3-4145-4A18-09B5B63E3731}"/>
              </a:ext>
            </a:extLst>
          </p:cNvPr>
          <p:cNvSpPr/>
          <p:nvPr/>
        </p:nvSpPr>
        <p:spPr>
          <a:xfrm>
            <a:off x="8060556" y="2550463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générées pendant l'exécution de l'application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AEE01E-A650-9B2E-0A9B-6A0F6AD91D74}"/>
              </a:ext>
            </a:extLst>
          </p:cNvPr>
          <p:cNvSpPr/>
          <p:nvPr/>
        </p:nvSpPr>
        <p:spPr>
          <a:xfrm>
            <a:off x="8060556" y="3450400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Stockées dans des fichiers ou dans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59A4258-A71F-5EDC-8C72-6B6365D7FC00}"/>
              </a:ext>
            </a:extLst>
          </p:cNvPr>
          <p:cNvSpPr/>
          <p:nvPr/>
        </p:nvSpPr>
        <p:spPr>
          <a:xfrm>
            <a:off x="8060556" y="4445391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Ne doivent pas être perdues si le conteneur redémarre ou s’arrête 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AFC50F8-26A7-3EE2-B5A7-EFB851C42602}"/>
              </a:ext>
            </a:extLst>
          </p:cNvPr>
          <p:cNvSpPr/>
          <p:nvPr/>
        </p:nvSpPr>
        <p:spPr>
          <a:xfrm>
            <a:off x="8060556" y="5440382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Lecture+Ecriture, temporaires, stockées dans le conteneur</a:t>
            </a:r>
          </a:p>
        </p:txBody>
      </p:sp>
    </p:spTree>
    <p:extLst>
      <p:ext uri="{BB962C8B-B14F-4D97-AF65-F5344CB8AC3E}">
        <p14:creationId xmlns:p14="http://schemas.microsoft.com/office/powerpoint/2010/main" val="169969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152400" y="2828879"/>
            <a:ext cx="2700069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Volumes anonymes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152401" y="2031390"/>
            <a:ext cx="5713562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Volumes</a:t>
            </a:r>
            <a:b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(Managed by Docker)</a:t>
            </a:r>
            <a:endParaRPr lang="fr-FR" i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1178029"/>
            <a:ext cx="9514467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2 types de stockage de données externes</a:t>
            </a:r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A89E23F0-5F72-30D2-5758-19B9480534B6}"/>
              </a:ext>
            </a:extLst>
          </p:cNvPr>
          <p:cNvSpPr/>
          <p:nvPr/>
        </p:nvSpPr>
        <p:spPr>
          <a:xfrm>
            <a:off x="146505" y="3761132"/>
            <a:ext cx="5713563" cy="818494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créé un dossier dans la machine hôte dont le chemin exact est inconnu par le développeur. </a:t>
            </a:r>
            <a:b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 gestion s’effectue par les commandes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volume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DF43F67-BBA7-7432-AF71-C53C325D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4A94C9D-080C-0FB7-7B84-0B2CE0EC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60724F7-E8B8-4340-7C40-C8CDC058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générées pendant l'exécution de l'application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rganigramme : Alternative 1">
            <a:extLst>
              <a:ext uri="{FF2B5EF4-FFF2-40B4-BE49-F238E27FC236}">
                <a16:creationId xmlns:a16="http://schemas.microsoft.com/office/drawing/2014/main" id="{556D8421-3628-4504-817B-243DF7033F21}"/>
              </a:ext>
            </a:extLst>
          </p:cNvPr>
          <p:cNvSpPr/>
          <p:nvPr/>
        </p:nvSpPr>
        <p:spPr>
          <a:xfrm>
            <a:off x="3165894" y="2822321"/>
            <a:ext cx="2700069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Volumes nommés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3736552-0998-A3DF-99FF-F683A71D07FD}"/>
              </a:ext>
            </a:extLst>
          </p:cNvPr>
          <p:cNvSpPr/>
          <p:nvPr/>
        </p:nvSpPr>
        <p:spPr>
          <a:xfrm>
            <a:off x="146505" y="4737138"/>
            <a:ext cx="9514468" cy="818494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 chemin défini dans le conteneur est mappé vers le volume créé/monté. Ex: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/mon-chemin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sur la machine hôte est mappé vers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/app/data 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du conteneur.</a:t>
            </a:r>
            <a:endParaRPr lang="fr-FR" sz="16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A46A5E-95DB-9F5D-8458-47D5DC99C315}"/>
              </a:ext>
            </a:extLst>
          </p:cNvPr>
          <p:cNvSpPr/>
          <p:nvPr/>
        </p:nvSpPr>
        <p:spPr>
          <a:xfrm>
            <a:off x="6033350" y="2026257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Bind </a:t>
            </a:r>
            <a:r>
              <a:rPr lang="fr-FR" b="1" dirty="0" err="1"/>
              <a:t>mounts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b="1" dirty="0"/>
              <a:t>(=liaison de répertoires)</a:t>
            </a:r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032C837B-C22D-2AA2-C60F-E233F417F1A4}"/>
              </a:ext>
            </a:extLst>
          </p:cNvPr>
          <p:cNvSpPr/>
          <p:nvPr/>
        </p:nvSpPr>
        <p:spPr>
          <a:xfrm>
            <a:off x="3165894" y="5684573"/>
            <a:ext cx="2694174" cy="1107773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Pour les données qui doivent être persistées mais qui n’ont pas besoin d’être édités directement</a:t>
            </a:r>
            <a:endParaRPr lang="fr-FR" sz="16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5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1E55FE1C-B675-3CBD-F1E0-B31459DA7E63}"/>
              </a:ext>
            </a:extLst>
          </p:cNvPr>
          <p:cNvGrpSpPr/>
          <p:nvPr/>
        </p:nvGrpSpPr>
        <p:grpSpPr>
          <a:xfrm>
            <a:off x="537369" y="4451924"/>
            <a:ext cx="4215788" cy="1395343"/>
            <a:chOff x="313081" y="3890510"/>
            <a:chExt cx="4215788" cy="14830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826BF46-3530-CCE3-C54D-07EC6A0627C1}"/>
                </a:ext>
              </a:extLst>
            </p:cNvPr>
            <p:cNvSpPr/>
            <p:nvPr/>
          </p:nvSpPr>
          <p:spPr>
            <a:xfrm>
              <a:off x="313081" y="4183809"/>
              <a:ext cx="4215788" cy="1189750"/>
            </a:xfrm>
            <a:prstGeom prst="roundRect">
              <a:avLst/>
            </a:prstGeom>
            <a:solidFill>
              <a:srgbClr val="FFC165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b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b="1" dirty="0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F725A2B-AB34-A174-0B9C-56167E071A91}"/>
                </a:ext>
              </a:extLst>
            </p:cNvPr>
            <p:cNvSpPr/>
            <p:nvPr/>
          </p:nvSpPr>
          <p:spPr>
            <a:xfrm>
              <a:off x="1146897" y="3890510"/>
              <a:ext cx="2548156" cy="569342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Répertoire lié</a:t>
              </a:r>
              <a:br>
                <a:rPr lang="fr-FR" sz="2000" b="1" dirty="0"/>
              </a:br>
              <a:r>
                <a:rPr lang="fr-FR" b="1" dirty="0"/>
                <a:t>/autre-chemin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A1D55F6F-A1B8-10E7-FDD8-C5527C6F124A}"/>
              </a:ext>
            </a:extLst>
          </p:cNvPr>
          <p:cNvSpPr txBox="1"/>
          <p:nvPr/>
        </p:nvSpPr>
        <p:spPr>
          <a:xfrm>
            <a:off x="1310799" y="192193"/>
            <a:ext cx="9566695" cy="369332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Comprendre les interactions entre les conteneurs et les volumes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9BC58D44-E811-5B8D-4CA8-14164157CD2B}"/>
              </a:ext>
            </a:extLst>
          </p:cNvPr>
          <p:cNvCxnSpPr>
            <a:cxnSpLocks/>
            <a:stCxn id="2" idx="1"/>
            <a:endCxn id="11" idx="0"/>
          </p:cNvCxnSpPr>
          <p:nvPr/>
        </p:nvCxnSpPr>
        <p:spPr>
          <a:xfrm rot="10800000" flipH="1">
            <a:off x="558418" y="1701215"/>
            <a:ext cx="9550082" cy="1395342"/>
          </a:xfrm>
          <a:prstGeom prst="bentConnector4">
            <a:avLst>
              <a:gd name="adj1" fmla="val -2394"/>
              <a:gd name="adj2" fmla="val 11638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F8E49A1D-0D34-7FFE-7CEF-088997CFDF4D}"/>
              </a:ext>
            </a:extLst>
          </p:cNvPr>
          <p:cNvCxnSpPr>
            <a:cxnSpLocks/>
            <a:stCxn id="4" idx="1"/>
            <a:endCxn id="2" idx="1"/>
          </p:cNvCxnSpPr>
          <p:nvPr/>
        </p:nvCxnSpPr>
        <p:spPr>
          <a:xfrm rot="10800000" flipH="1">
            <a:off x="537368" y="3096557"/>
            <a:ext cx="21049" cy="2191016"/>
          </a:xfrm>
          <a:prstGeom prst="bentConnector3">
            <a:avLst>
              <a:gd name="adj1" fmla="val -1086037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910460F-2D9E-A752-9449-3CBD73824A72}"/>
              </a:ext>
            </a:extLst>
          </p:cNvPr>
          <p:cNvSpPr/>
          <p:nvPr/>
        </p:nvSpPr>
        <p:spPr>
          <a:xfrm>
            <a:off x="4144743" y="1246233"/>
            <a:ext cx="2612546" cy="452792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volumes sont montés dans le conteneur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CA32726-5104-076C-6384-49FFC2D5B4DC}"/>
              </a:ext>
            </a:extLst>
          </p:cNvPr>
          <p:cNvGrpSpPr/>
          <p:nvPr/>
        </p:nvGrpSpPr>
        <p:grpSpPr>
          <a:xfrm>
            <a:off x="7975317" y="1701215"/>
            <a:ext cx="4077269" cy="4535683"/>
            <a:chOff x="7979898" y="1502347"/>
            <a:chExt cx="4077269" cy="453568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858D4A4-D755-268C-B8B8-CB303D2D7E97}"/>
                </a:ext>
              </a:extLst>
            </p:cNvPr>
            <p:cNvGrpSpPr/>
            <p:nvPr/>
          </p:nvGrpSpPr>
          <p:grpSpPr>
            <a:xfrm>
              <a:off x="7979898" y="1502347"/>
              <a:ext cx="4077269" cy="4535683"/>
              <a:chOff x="7020983" y="337764"/>
              <a:chExt cx="4077269" cy="4535683"/>
            </a:xfrm>
          </p:grpSpPr>
          <p:sp>
            <p:nvSpPr>
              <p:cNvPr id="6" name="Organigramme : Alternative 5">
                <a:extLst>
                  <a:ext uri="{FF2B5EF4-FFF2-40B4-BE49-F238E27FC236}">
                    <a16:creationId xmlns:a16="http://schemas.microsoft.com/office/drawing/2014/main" id="{8C8C5AB2-0307-18A4-A979-0A15E44120B2}"/>
                  </a:ext>
                </a:extLst>
              </p:cNvPr>
              <p:cNvSpPr/>
              <p:nvPr/>
            </p:nvSpPr>
            <p:spPr>
              <a:xfrm>
                <a:off x="7020983" y="575154"/>
                <a:ext cx="4077269" cy="4298293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E95CE1C7-5B56-5BB6-25AC-86A92F5E54AB}"/>
                  </a:ext>
                </a:extLst>
              </p:cNvPr>
              <p:cNvSpPr/>
              <p:nvPr/>
            </p:nvSpPr>
            <p:spPr>
              <a:xfrm>
                <a:off x="7847893" y="337764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Conteneur</a:t>
                </a:r>
                <a:endParaRPr lang="fr-FR" i="1" dirty="0"/>
              </a:p>
            </p:txBody>
          </p:sp>
          <p:sp>
            <p:nvSpPr>
              <p:cNvPr id="15" name="Organigramme : Alternative 14">
                <a:extLst>
                  <a:ext uri="{FF2B5EF4-FFF2-40B4-BE49-F238E27FC236}">
                    <a16:creationId xmlns:a16="http://schemas.microsoft.com/office/drawing/2014/main" id="{6706803F-CA10-7CB9-0B55-F6605C68761C}"/>
                  </a:ext>
                </a:extLst>
              </p:cNvPr>
              <p:cNvSpPr/>
              <p:nvPr/>
            </p:nvSpPr>
            <p:spPr>
              <a:xfrm>
                <a:off x="7634722" y="1250829"/>
                <a:ext cx="3060795" cy="971909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9F8CD69-11F6-ECFC-1BE8-0F25F91A1E69}"/>
                  </a:ext>
                </a:extLst>
              </p:cNvPr>
              <p:cNvSpPr/>
              <p:nvPr/>
            </p:nvSpPr>
            <p:spPr>
              <a:xfrm>
                <a:off x="7847893" y="995772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75000"/>
                      </a:schemeClr>
                    </a:solidFill>
                  </a:rPr>
                  <a:t>/app/data</a:t>
                </a:r>
                <a:endParaRPr lang="fr-FR" i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Organigramme : Alternative 16">
                <a:extLst>
                  <a:ext uri="{FF2B5EF4-FFF2-40B4-BE49-F238E27FC236}">
                    <a16:creationId xmlns:a16="http://schemas.microsoft.com/office/drawing/2014/main" id="{D72711AE-6383-23ED-4FAC-88EE7D48F8C0}"/>
                  </a:ext>
                </a:extLst>
              </p:cNvPr>
              <p:cNvSpPr/>
              <p:nvPr/>
            </p:nvSpPr>
            <p:spPr>
              <a:xfrm>
                <a:off x="7634722" y="3399439"/>
                <a:ext cx="3060795" cy="971909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7E5B41DF-5982-1489-458D-8C09C20AB7A2}"/>
                  </a:ext>
                </a:extLst>
              </p:cNvPr>
              <p:cNvSpPr/>
              <p:nvPr/>
            </p:nvSpPr>
            <p:spPr>
              <a:xfrm>
                <a:off x="7847893" y="3144382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75000"/>
                      </a:schemeClr>
                    </a:solidFill>
                  </a:rPr>
                  <a:t>/app/code</a:t>
                </a:r>
                <a:endParaRPr lang="fr-FR" i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EE711BE-91BB-D7E5-9443-A56CBBEAD751}"/>
                </a:ext>
              </a:extLst>
            </p:cNvPr>
            <p:cNvSpPr/>
            <p:nvPr/>
          </p:nvSpPr>
          <p:spPr>
            <a:xfrm>
              <a:off x="9237839" y="2784505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fichier1.txt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52D4A99-2EF5-D7A4-93B4-CFDB868F73A1}"/>
                </a:ext>
              </a:extLst>
            </p:cNvPr>
            <p:cNvSpPr/>
            <p:nvPr/>
          </p:nvSpPr>
          <p:spPr>
            <a:xfrm>
              <a:off x="9237839" y="3073420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fichier2.txt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B0CB780-F0E1-D6C1-18BC-13BCF0BC79CF}"/>
              </a:ext>
            </a:extLst>
          </p:cNvPr>
          <p:cNvGrpSpPr/>
          <p:nvPr/>
        </p:nvGrpSpPr>
        <p:grpSpPr>
          <a:xfrm>
            <a:off x="558418" y="2260768"/>
            <a:ext cx="4215788" cy="1386907"/>
            <a:chOff x="537369" y="2373160"/>
            <a:chExt cx="4215788" cy="138690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F9AADE0B-B5B9-F569-928E-EC0CFE607143}"/>
                </a:ext>
              </a:extLst>
            </p:cNvPr>
            <p:cNvGrpSpPr/>
            <p:nvPr/>
          </p:nvGrpSpPr>
          <p:grpSpPr>
            <a:xfrm>
              <a:off x="537369" y="2373160"/>
              <a:ext cx="4215788" cy="1386907"/>
              <a:chOff x="416598" y="880100"/>
              <a:chExt cx="4215788" cy="1386907"/>
            </a:xfrm>
          </p:grpSpPr>
          <p:sp>
            <p:nvSpPr>
              <p:cNvPr id="2" name="Rectangle : coins arrondis 1">
                <a:extLst>
                  <a:ext uri="{FF2B5EF4-FFF2-40B4-BE49-F238E27FC236}">
                    <a16:creationId xmlns:a16="http://schemas.microsoft.com/office/drawing/2014/main" id="{E9C82BBA-7AF1-A729-6303-B1041BA57680}"/>
                  </a:ext>
                </a:extLst>
              </p:cNvPr>
              <p:cNvSpPr/>
              <p:nvPr/>
            </p:nvSpPr>
            <p:spPr>
              <a:xfrm>
                <a:off x="416598" y="1164771"/>
                <a:ext cx="4215788" cy="1102236"/>
              </a:xfrm>
              <a:prstGeom prst="roundRect">
                <a:avLst/>
              </a:prstGeom>
              <a:solidFill>
                <a:srgbClr val="FFC165"/>
              </a:solidFill>
              <a:ln w="57150">
                <a:solidFill>
                  <a:srgbClr val="DE5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b="1" dirty="0"/>
              </a:p>
            </p:txBody>
          </p:sp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56B40EE3-38B4-1B5D-34B3-EF20333861B8}"/>
                  </a:ext>
                </a:extLst>
              </p:cNvPr>
              <p:cNvSpPr/>
              <p:nvPr/>
            </p:nvSpPr>
            <p:spPr>
              <a:xfrm>
                <a:off x="1250414" y="880100"/>
                <a:ext cx="2548156" cy="569342"/>
              </a:xfrm>
              <a:prstGeom prst="roundRect">
                <a:avLst/>
              </a:prstGeom>
              <a:solidFill>
                <a:srgbClr val="FF9900"/>
              </a:solidFill>
              <a:ln w="57150">
                <a:solidFill>
                  <a:srgbClr val="DE5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Volume</a:t>
                </a:r>
                <a:br>
                  <a:rPr lang="fr-FR" b="1" dirty="0"/>
                </a:br>
                <a:r>
                  <a:rPr lang="fr-FR" b="1" dirty="0"/>
                  <a:t>/chemin-volume</a:t>
                </a:r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06ABBE53-DFF8-54F7-1692-1AE18A770021}"/>
                </a:ext>
              </a:extLst>
            </p:cNvPr>
            <p:cNvSpPr/>
            <p:nvPr/>
          </p:nvSpPr>
          <p:spPr>
            <a:xfrm>
              <a:off x="1617597" y="3094465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fichier1.txt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7210182-DC58-C5A0-1AFD-E0CF7F85F532}"/>
                </a:ext>
              </a:extLst>
            </p:cNvPr>
            <p:cNvSpPr/>
            <p:nvPr/>
          </p:nvSpPr>
          <p:spPr>
            <a:xfrm>
              <a:off x="1617597" y="3383859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fichier2.txt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2AAC3339-F21F-B245-D09B-8B6C1C3BA18D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3538946" y="3060861"/>
            <a:ext cx="5694312" cy="130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DD32CCC-DCCA-F049-74E4-30ABA515BEC1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rot="10800000">
            <a:off x="3538946" y="3350256"/>
            <a:ext cx="5694312" cy="821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C6807D6-4BAD-C840-2A3F-6B60F5A7548B}"/>
              </a:ext>
            </a:extLst>
          </p:cNvPr>
          <p:cNvSpPr/>
          <p:nvPr/>
        </p:nvSpPr>
        <p:spPr>
          <a:xfrm>
            <a:off x="5069305" y="2404540"/>
            <a:ext cx="2612546" cy="586558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données du conteneur sont stockées dans le volume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E4B0129-7E2E-9BCB-2727-21F6737857E0}"/>
              </a:ext>
            </a:extLst>
          </p:cNvPr>
          <p:cNvSpPr/>
          <p:nvPr/>
        </p:nvSpPr>
        <p:spPr>
          <a:xfrm>
            <a:off x="1653298" y="5253210"/>
            <a:ext cx="1900300" cy="2504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Script.php</a:t>
            </a:r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F91C1733-148C-EA01-9687-35BB60F28142}"/>
              </a:ext>
            </a:extLst>
          </p:cNvPr>
          <p:cNvSpPr/>
          <p:nvPr/>
        </p:nvSpPr>
        <p:spPr>
          <a:xfrm>
            <a:off x="9158350" y="5248844"/>
            <a:ext cx="1900300" cy="2504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Script.php</a:t>
            </a:r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C59CE480-1084-B038-B29F-40781BDDCE30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553598" y="5374067"/>
            <a:ext cx="5604752" cy="4366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A7DC9C43-8E27-C9A0-8B58-DE9ECE805FB0}"/>
              </a:ext>
            </a:extLst>
          </p:cNvPr>
          <p:cNvSpPr/>
          <p:nvPr/>
        </p:nvSpPr>
        <p:spPr>
          <a:xfrm>
            <a:off x="5078124" y="4676779"/>
            <a:ext cx="2612546" cy="586558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données du volume sont accessibles dans le conteneur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00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11893092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Un conteneur 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A33D9E-F3CA-B3AF-E3C4-67A1C29B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574" y="1084190"/>
            <a:ext cx="5546851" cy="28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84190"/>
            <a:ext cx="2840181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Un format standardisé pour expédier des produits</a:t>
            </a:r>
            <a:endParaRPr lang="fr-FR" i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CDD6106-E6C1-523F-6F8B-170AE7747340}"/>
              </a:ext>
            </a:extLst>
          </p:cNvPr>
          <p:cNvSpPr/>
          <p:nvPr/>
        </p:nvSpPr>
        <p:spPr>
          <a:xfrm>
            <a:off x="152401" y="2975736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Peut être déplacé par des camions, des navires, etc…</a:t>
            </a:r>
            <a:endParaRPr lang="fr-FR" i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A7A2007-50F6-95BD-4E08-FC05086065C6}"/>
              </a:ext>
            </a:extLst>
          </p:cNvPr>
          <p:cNvSpPr/>
          <p:nvPr/>
        </p:nvSpPr>
        <p:spPr>
          <a:xfrm>
            <a:off x="9205312" y="1084190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Indépendant des autres conteneurs</a:t>
            </a:r>
            <a:endParaRPr lang="fr-FR" i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DCBBA59-DFF1-088E-9A9B-11D549F3BA5F}"/>
              </a:ext>
            </a:extLst>
          </p:cNvPr>
          <p:cNvSpPr/>
          <p:nvPr/>
        </p:nvSpPr>
        <p:spPr>
          <a:xfrm>
            <a:off x="9205312" y="2975736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Autonome</a:t>
            </a:r>
            <a:endParaRPr lang="fr-FR" i="1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0A37228-3D00-61B0-05DB-CDEAC1DCF4C9}"/>
              </a:ext>
            </a:extLst>
          </p:cNvPr>
          <p:cNvSpPr/>
          <p:nvPr/>
        </p:nvSpPr>
        <p:spPr>
          <a:xfrm>
            <a:off x="8429625" y="1323372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582411C-216D-DFA9-5FFD-A15B0F62A0A0}"/>
              </a:ext>
            </a:extLst>
          </p:cNvPr>
          <p:cNvSpPr/>
          <p:nvPr/>
        </p:nvSpPr>
        <p:spPr>
          <a:xfrm>
            <a:off x="8429624" y="3214920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A371FBA-163C-9005-5DEF-DE93F409DDCA}"/>
              </a:ext>
            </a:extLst>
          </p:cNvPr>
          <p:cNvSpPr/>
          <p:nvPr/>
        </p:nvSpPr>
        <p:spPr>
          <a:xfrm rot="10800000">
            <a:off x="2993531" y="1318377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8B03DEC-A7EF-831A-B13D-9BF3CEF87BF1}"/>
              </a:ext>
            </a:extLst>
          </p:cNvPr>
          <p:cNvSpPr/>
          <p:nvPr/>
        </p:nvSpPr>
        <p:spPr>
          <a:xfrm rot="10800000">
            <a:off x="2994561" y="3214918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8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Les conteneurs sont la solution parfaite!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63799" y="1084186"/>
            <a:ext cx="3293776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 développement</a:t>
            </a:r>
            <a:endParaRPr lang="fr-FR" i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3708854" y="1084188"/>
            <a:ext cx="3293776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En production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B3275EE-B663-0AF7-3C22-AC6D06ED9848}"/>
              </a:ext>
            </a:extLst>
          </p:cNvPr>
          <p:cNvSpPr/>
          <p:nvPr/>
        </p:nvSpPr>
        <p:spPr>
          <a:xfrm>
            <a:off x="146505" y="1996445"/>
            <a:ext cx="3293776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Isolés, autonomes, indépendants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2E6F51B1-9CB7-05C9-61EA-ACF6214DE1B1}"/>
              </a:ext>
            </a:extLst>
          </p:cNvPr>
          <p:cNvSpPr/>
          <p:nvPr/>
        </p:nvSpPr>
        <p:spPr>
          <a:xfrm>
            <a:off x="146505" y="3141002"/>
            <a:ext cx="3293776" cy="118334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reproductible, facilement partageable et utilisable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295E18-9BE4-B8CB-7CD5-ABA7F7A98C79}"/>
              </a:ext>
            </a:extLst>
          </p:cNvPr>
          <p:cNvSpPr/>
          <p:nvPr/>
        </p:nvSpPr>
        <p:spPr>
          <a:xfrm>
            <a:off x="3726150" y="1996446"/>
            <a:ext cx="3293775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Isolés, autonomes, indépendants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4C096-51FB-4029-89AE-BF118DCF8AC8}"/>
              </a:ext>
            </a:extLst>
          </p:cNvPr>
          <p:cNvSpPr/>
          <p:nvPr/>
        </p:nvSpPr>
        <p:spPr>
          <a:xfrm>
            <a:off x="3726150" y="3141002"/>
            <a:ext cx="3293776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reproductible, facilement partageable et utilisable</a:t>
            </a:r>
          </a:p>
        </p:txBody>
      </p:sp>
    </p:spTree>
    <p:extLst>
      <p:ext uri="{BB962C8B-B14F-4D97-AF65-F5344CB8AC3E}">
        <p14:creationId xmlns:p14="http://schemas.microsoft.com/office/powerpoint/2010/main" val="427054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392669"/>
            <a:ext cx="10085101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Du développement à la mise en prod : les choses à garder en tête !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652D31-35B0-5030-3FC2-F783D74ECEA9}"/>
              </a:ext>
            </a:extLst>
          </p:cNvPr>
          <p:cNvSpPr/>
          <p:nvPr/>
        </p:nvSpPr>
        <p:spPr>
          <a:xfrm>
            <a:off x="1041854" y="1104563"/>
            <a:ext cx="5219699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Ne pas utiliser de </a:t>
            </a: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« Bind Mounts »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B04022C-E4F5-725A-9B95-6E1D033E76EE}"/>
              </a:ext>
            </a:extLst>
          </p:cNvPr>
          <p:cNvSpPr/>
          <p:nvPr/>
        </p:nvSpPr>
        <p:spPr>
          <a:xfrm>
            <a:off x="6730550" y="1104562"/>
            <a:ext cx="4489900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Certaines applications conteneurisées </a:t>
            </a:r>
            <a:r>
              <a:rPr lang="fr-FR" b="1" dirty="0">
                <a:solidFill>
                  <a:srgbClr val="DE5F00"/>
                </a:solidFill>
              </a:rPr>
              <a:t>nécessitent une étape de compilation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40BA12D-37A0-02E8-930E-56080EAF2FA2}"/>
              </a:ext>
            </a:extLst>
          </p:cNvPr>
          <p:cNvSpPr/>
          <p:nvPr/>
        </p:nvSpPr>
        <p:spPr>
          <a:xfrm>
            <a:off x="1135349" y="3279204"/>
            <a:ext cx="5126204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Les </a:t>
            </a:r>
            <a:r>
              <a:rPr lang="fr-FR" b="1" dirty="0">
                <a:solidFill>
                  <a:srgbClr val="DE5F00"/>
                </a:solidFill>
              </a:rPr>
              <a:t>projets multi-conteneurs 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ont souvent besoin d’être </a:t>
            </a:r>
            <a:r>
              <a:rPr lang="fr-FR" b="1" dirty="0">
                <a:solidFill>
                  <a:srgbClr val="DE5F00"/>
                </a:solidFill>
              </a:rPr>
              <a:t>séparé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vers plusieurs machines (hôtes) distantes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35D837-1FF1-93CB-5ECB-782EFD1E7981}"/>
              </a:ext>
            </a:extLst>
          </p:cNvPr>
          <p:cNvSpPr/>
          <p:nvPr/>
        </p:nvSpPr>
        <p:spPr>
          <a:xfrm>
            <a:off x="6730550" y="3259818"/>
            <a:ext cx="4489900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</a:t>
            </a:r>
            <a:r>
              <a:rPr lang="fr-FR" b="1" dirty="0">
                <a:solidFill>
                  <a:srgbClr val="DE5F00"/>
                </a:solidFill>
              </a:rPr>
              <a:t>compromis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entre le </a:t>
            </a:r>
            <a:r>
              <a:rPr lang="fr-FR" b="1" dirty="0">
                <a:solidFill>
                  <a:srgbClr val="DE5F00"/>
                </a:solidFill>
              </a:rPr>
              <a:t>contrôle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la </a:t>
            </a:r>
            <a:r>
              <a:rPr lang="fr-FR" b="1" dirty="0">
                <a:solidFill>
                  <a:srgbClr val="DE5F00"/>
                </a:solidFill>
              </a:rPr>
              <a:t>responsabilité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pourrait en valoir la peine.</a:t>
            </a:r>
            <a:endParaRPr lang="fr-FR" dirty="0">
              <a:solidFill>
                <a:srgbClr val="DE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76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180432"/>
            <a:ext cx="10085101" cy="398978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Exemple d’Application simple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61F89D7-DD3D-F2D8-5544-DA20D1205691}"/>
              </a:ext>
            </a:extLst>
          </p:cNvPr>
          <p:cNvSpPr/>
          <p:nvPr/>
        </p:nvSpPr>
        <p:spPr>
          <a:xfrm>
            <a:off x="4675909" y="979481"/>
            <a:ext cx="2840181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 Node.Js basique, sans base de données</a:t>
            </a:r>
            <a:endParaRPr lang="fr-FR" i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DEEA1E-DCB6-019B-4F90-5A42A46DD980}"/>
              </a:ext>
            </a:extLst>
          </p:cNvPr>
          <p:cNvSpPr/>
          <p:nvPr/>
        </p:nvSpPr>
        <p:spPr>
          <a:xfrm>
            <a:off x="4675909" y="2303388"/>
            <a:ext cx="2840181" cy="91606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Image &amp; Conteneur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CDBFBD5F-A26D-200B-BC00-3DE2C1F081F4}"/>
              </a:ext>
            </a:extLst>
          </p:cNvPr>
          <p:cNvSpPr/>
          <p:nvPr/>
        </p:nvSpPr>
        <p:spPr>
          <a:xfrm rot="5400000">
            <a:off x="5790055" y="1880617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2A98F-5CAA-05CD-1A9D-19AECD61315A}"/>
              </a:ext>
            </a:extLst>
          </p:cNvPr>
          <p:cNvSpPr/>
          <p:nvPr/>
        </p:nvSpPr>
        <p:spPr>
          <a:xfrm>
            <a:off x="803730" y="3371514"/>
            <a:ext cx="2911020" cy="1007374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Approche de déploiement possible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9FBB405C-35A7-EAE6-71B1-D5D0FE9E6E69}"/>
              </a:ext>
            </a:extLst>
          </p:cNvPr>
          <p:cNvSpPr/>
          <p:nvPr/>
        </p:nvSpPr>
        <p:spPr>
          <a:xfrm>
            <a:off x="3946979" y="3371513"/>
            <a:ext cx="6139995" cy="100737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Installer </a:t>
            </a:r>
            <a:r>
              <a:rPr lang="fr-FR" b="1" dirty="0"/>
              <a:t>Docker</a:t>
            </a:r>
            <a:r>
              <a:rPr lang="fr-FR" dirty="0"/>
              <a:t> sur un </a:t>
            </a:r>
            <a:r>
              <a:rPr lang="fr-FR" b="1" dirty="0"/>
              <a:t>hôte distant via SSH</a:t>
            </a:r>
            <a:r>
              <a:rPr lang="fr-FR" dirty="0"/>
              <a:t>, </a:t>
            </a:r>
            <a:r>
              <a:rPr lang="fr-FR" i="1" dirty="0"/>
              <a:t>push</a:t>
            </a:r>
            <a:r>
              <a:rPr lang="fr-FR" dirty="0"/>
              <a:t> et </a:t>
            </a:r>
            <a:r>
              <a:rPr lang="fr-FR" i="1" dirty="0"/>
              <a:t>pull</a:t>
            </a:r>
            <a:r>
              <a:rPr lang="fr-FR" dirty="0"/>
              <a:t> l’image </a:t>
            </a:r>
            <a:r>
              <a:rPr lang="fr-FR" b="1" dirty="0"/>
              <a:t>Docker</a:t>
            </a:r>
            <a:r>
              <a:rPr lang="fr-FR" dirty="0"/>
              <a:t> puis lancer un conteneur basé sur cette image sur l’hôte distant.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00E81B6-27A1-B649-16A8-90E71713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30949"/>
            <a:ext cx="12192000" cy="23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180432"/>
            <a:ext cx="7618125" cy="398978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Déploiement vers AWS EC2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61F89D7-DD3D-F2D8-5544-DA20D1205691}"/>
              </a:ext>
            </a:extLst>
          </p:cNvPr>
          <p:cNvSpPr/>
          <p:nvPr/>
        </p:nvSpPr>
        <p:spPr>
          <a:xfrm>
            <a:off x="1135349" y="979481"/>
            <a:ext cx="761812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EC2</a:t>
            </a:r>
            <a:r>
              <a:rPr lang="fr-FR" dirty="0"/>
              <a:t> est un service proposé par </a:t>
            </a:r>
            <a:r>
              <a:rPr lang="fr-FR" b="1" dirty="0"/>
              <a:t>AWS</a:t>
            </a:r>
            <a:r>
              <a:rPr lang="fr-FR" dirty="0"/>
              <a:t> qui vous permet de lancer vos propres machines d'hébergement distantes.</a:t>
            </a:r>
            <a:endParaRPr lang="fr-FR" i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DEEA1E-DCB6-019B-4F90-5A42A46DD980}"/>
              </a:ext>
            </a:extLst>
          </p:cNvPr>
          <p:cNvSpPr/>
          <p:nvPr/>
        </p:nvSpPr>
        <p:spPr>
          <a:xfrm>
            <a:off x="1135349" y="2386926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2A98F-5CAA-05CD-1A9D-19AECD61315A}"/>
              </a:ext>
            </a:extLst>
          </p:cNvPr>
          <p:cNvSpPr/>
          <p:nvPr/>
        </p:nvSpPr>
        <p:spPr>
          <a:xfrm>
            <a:off x="2442029" y="2386926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Créer et Lancer une Instance EC2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VPC et le groupe de sécurité.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1B461D9-7B7C-C243-282B-058FEDAC4ED0}"/>
              </a:ext>
            </a:extLst>
          </p:cNvPr>
          <p:cNvSpPr/>
          <p:nvPr/>
        </p:nvSpPr>
        <p:spPr>
          <a:xfrm>
            <a:off x="1135349" y="3555013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CBBD4C-E18E-704B-8902-E8DE22DF9634}"/>
              </a:ext>
            </a:extLst>
          </p:cNvPr>
          <p:cNvSpPr/>
          <p:nvPr/>
        </p:nvSpPr>
        <p:spPr>
          <a:xfrm>
            <a:off x="2442029" y="3555013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Configurer le groupe de sécurité </a:t>
            </a:r>
            <a:r>
              <a:rPr lang="fr-FR" b="1" dirty="0">
                <a:solidFill>
                  <a:schemeClr val="bg1"/>
                </a:solidFill>
              </a:rPr>
              <a:t>afin d’exposer les ports nécessaires au service www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8F18B5-C3B8-FF90-4BBB-408A0A6B2BDF}"/>
              </a:ext>
            </a:extLst>
          </p:cNvPr>
          <p:cNvSpPr/>
          <p:nvPr/>
        </p:nvSpPr>
        <p:spPr>
          <a:xfrm>
            <a:off x="1135349" y="4723100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7CB2FB5-83D6-519A-940E-A7F21C49BCF7}"/>
              </a:ext>
            </a:extLst>
          </p:cNvPr>
          <p:cNvSpPr/>
          <p:nvPr/>
        </p:nvSpPr>
        <p:spPr>
          <a:xfrm>
            <a:off x="2442029" y="4723100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Se connecter </a:t>
            </a:r>
            <a:r>
              <a:rPr lang="fr-FR" b="1" dirty="0">
                <a:solidFill>
                  <a:schemeClr val="bg1"/>
                </a:solidFill>
              </a:rPr>
              <a:t>via SSH, </a:t>
            </a:r>
            <a:r>
              <a:rPr lang="fr-FR" b="1" dirty="0">
                <a:solidFill>
                  <a:srgbClr val="DE5F00"/>
                </a:solidFill>
              </a:rPr>
              <a:t>installer Docker </a:t>
            </a:r>
            <a:r>
              <a:rPr lang="fr-FR" b="1" dirty="0">
                <a:solidFill>
                  <a:schemeClr val="bg1"/>
                </a:solidFill>
              </a:rPr>
              <a:t>et</a:t>
            </a:r>
            <a:r>
              <a:rPr lang="fr-FR" b="1" dirty="0">
                <a:solidFill>
                  <a:srgbClr val="DE5F00"/>
                </a:solidFill>
              </a:rPr>
              <a:t> lancer le conteneur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Bind </a:t>
            </a:r>
            <a:r>
              <a:rPr lang="fr-FR" sz="2400" b="1" u="sng" dirty="0" err="1">
                <a:solidFill>
                  <a:srgbClr val="FFF1DD"/>
                </a:solidFill>
              </a:rPr>
              <a:t>mounts</a:t>
            </a:r>
            <a:r>
              <a:rPr lang="fr-FR" sz="2400" b="1" u="sng" dirty="0">
                <a:solidFill>
                  <a:srgbClr val="FFF1DD"/>
                </a:solidFill>
              </a:rPr>
              <a:t>, Volumes et Copy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63799" y="1084186"/>
            <a:ext cx="3293776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développement</a:t>
            </a: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3708854" y="1084188"/>
            <a:ext cx="3293776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En production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B3275EE-B663-0AF7-3C22-AC6D06ED9848}"/>
              </a:ext>
            </a:extLst>
          </p:cNvPr>
          <p:cNvSpPr/>
          <p:nvPr/>
        </p:nvSpPr>
        <p:spPr>
          <a:xfrm>
            <a:off x="146505" y="1996444"/>
            <a:ext cx="3293776" cy="1735102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conteneurs doivent encapsuler l’environnement (runtime) mais pas nécessairement le code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2E6F51B1-9CB7-05C9-61EA-ACF6214DE1B1}"/>
              </a:ext>
            </a:extLst>
          </p:cNvPr>
          <p:cNvSpPr/>
          <p:nvPr/>
        </p:nvSpPr>
        <p:spPr>
          <a:xfrm>
            <a:off x="163799" y="3873022"/>
            <a:ext cx="3293776" cy="118334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Utiliser « Bind Mounts » pour fournir les fichiers du projet depuis la machine hôte locale vers le conteneur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295E18-9BE4-B8CB-7CD5-ABA7F7A98C79}"/>
              </a:ext>
            </a:extLst>
          </p:cNvPr>
          <p:cNvSpPr/>
          <p:nvPr/>
        </p:nvSpPr>
        <p:spPr>
          <a:xfrm>
            <a:off x="3726150" y="1995318"/>
            <a:ext cx="3293775" cy="1736228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conteneur doit être totalement indépendant, le code source de l’application ne DOIT PAS être sur la machine distante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4C096-51FB-4029-89AE-BF118DCF8AC8}"/>
              </a:ext>
            </a:extLst>
          </p:cNvPr>
          <p:cNvSpPr/>
          <p:nvPr/>
        </p:nvSpPr>
        <p:spPr>
          <a:xfrm>
            <a:off x="3726150" y="3873023"/>
            <a:ext cx="3293776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Utiliser COPY pour copier un instantané du code source dans l’image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99525C80-F1FA-F10A-E4BA-0900A4426EF0}"/>
              </a:ext>
            </a:extLst>
          </p:cNvPr>
          <p:cNvSpPr/>
          <p:nvPr/>
        </p:nvSpPr>
        <p:spPr>
          <a:xfrm>
            <a:off x="163799" y="5197845"/>
            <a:ext cx="3293776" cy="151448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Permet des mises à jour de l’application dans le conteneur sans avoir à le redémarrer ou recréer son image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CD6F811-E2A1-66E2-B3BF-CC9D0BF1B213}"/>
              </a:ext>
            </a:extLst>
          </p:cNvPr>
          <p:cNvSpPr/>
          <p:nvPr/>
        </p:nvSpPr>
        <p:spPr>
          <a:xfrm>
            <a:off x="3726150" y="5197845"/>
            <a:ext cx="3293776" cy="1514480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S’assurer que chaque image fonctionne sans extra, sans configuration ou code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48E60D8-50B3-248C-1677-691C6610EB36}"/>
              </a:ext>
            </a:extLst>
          </p:cNvPr>
          <p:cNvSpPr/>
          <p:nvPr/>
        </p:nvSpPr>
        <p:spPr>
          <a:xfrm>
            <a:off x="4134787" y="1520781"/>
            <a:ext cx="2476500" cy="612819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Image/Conteneur sont la « seule source de vérité »</a:t>
            </a:r>
            <a:endParaRPr lang="fr-FR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130C5686-B3EC-4601-D521-9BF7F35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979BD94-5B7E-18B1-3871-641AB45B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F8F8BD69-6024-BDFD-06D0-443B1839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18" name="Rectangle : carré corné 17">
            <a:extLst>
              <a:ext uri="{FF2B5EF4-FFF2-40B4-BE49-F238E27FC236}">
                <a16:creationId xmlns:a16="http://schemas.microsoft.com/office/drawing/2014/main" id="{59A81AF2-74FE-E31D-B538-EFD6BFD2C251}"/>
              </a:ext>
            </a:extLst>
          </p:cNvPr>
          <p:cNvSpPr/>
          <p:nvPr/>
        </p:nvSpPr>
        <p:spPr>
          <a:xfrm>
            <a:off x="2083584" y="4754739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19" name="Rectangle : carré corné 18">
            <a:extLst>
              <a:ext uri="{FF2B5EF4-FFF2-40B4-BE49-F238E27FC236}">
                <a16:creationId xmlns:a16="http://schemas.microsoft.com/office/drawing/2014/main" id="{FE4201CE-11D1-5F14-461F-3980134BA43A}"/>
              </a:ext>
            </a:extLst>
          </p:cNvPr>
          <p:cNvSpPr/>
          <p:nvPr/>
        </p:nvSpPr>
        <p:spPr>
          <a:xfrm>
            <a:off x="3105814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equipes.php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3C768603-FF0B-E199-95A4-0F61B35E981D}"/>
              </a:ext>
            </a:extLst>
          </p:cNvPr>
          <p:cNvSpPr/>
          <p:nvPr/>
        </p:nvSpPr>
        <p:spPr>
          <a:xfrm>
            <a:off x="4128044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joueurs.php</a:t>
            </a:r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E1972C55-BD59-9EFD-1E37-E902BEF42EFA}"/>
              </a:ext>
            </a:extLst>
          </p:cNvPr>
          <p:cNvSpPr/>
          <p:nvPr/>
        </p:nvSpPr>
        <p:spPr>
          <a:xfrm>
            <a:off x="5104321" y="475473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Fichier3.php</a:t>
            </a:r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B6A643AA-E27F-38F2-E7B9-992B7E8F7A71}"/>
              </a:ext>
            </a:extLst>
          </p:cNvPr>
          <p:cNvSpPr/>
          <p:nvPr/>
        </p:nvSpPr>
        <p:spPr>
          <a:xfrm>
            <a:off x="3260011" y="5326238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Librairie_export_pdf.php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7CE1CD-D4E6-1791-25B1-4182FE45D3C9}"/>
              </a:ext>
            </a:extLst>
          </p:cNvPr>
          <p:cNvSpPr txBox="1"/>
          <p:nvPr/>
        </p:nvSpPr>
        <p:spPr>
          <a:xfrm>
            <a:off x="1811186" y="4156211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7.2</a:t>
            </a:r>
          </a:p>
        </p:txBody>
      </p:sp>
      <p:sp>
        <p:nvSpPr>
          <p:cNvPr id="24" name="Organigramme : Procédé 23">
            <a:extLst>
              <a:ext uri="{FF2B5EF4-FFF2-40B4-BE49-F238E27FC236}">
                <a16:creationId xmlns:a16="http://schemas.microsoft.com/office/drawing/2014/main" id="{6A372578-3072-AC17-3ED9-A52FC168B9DE}"/>
              </a:ext>
            </a:extLst>
          </p:cNvPr>
          <p:cNvSpPr/>
          <p:nvPr/>
        </p:nvSpPr>
        <p:spPr>
          <a:xfrm>
            <a:off x="1849619" y="4565878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rganigramme : Procédé 24">
            <a:extLst>
              <a:ext uri="{FF2B5EF4-FFF2-40B4-BE49-F238E27FC236}">
                <a16:creationId xmlns:a16="http://schemas.microsoft.com/office/drawing/2014/main" id="{F9FB6977-E79B-6CF5-72C2-16B67706EBD0}"/>
              </a:ext>
            </a:extLst>
          </p:cNvPr>
          <p:cNvSpPr/>
          <p:nvPr/>
        </p:nvSpPr>
        <p:spPr>
          <a:xfrm>
            <a:off x="1545024" y="3617059"/>
            <a:ext cx="5070664" cy="252754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22315A-1D2D-7D30-D747-46DC2F01F08F}"/>
              </a:ext>
            </a:extLst>
          </p:cNvPr>
          <p:cNvSpPr txBox="1"/>
          <p:nvPr/>
        </p:nvSpPr>
        <p:spPr>
          <a:xfrm>
            <a:off x="1510520" y="3207392"/>
            <a:ext cx="2956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1 </a:t>
            </a:r>
          </a:p>
        </p:txBody>
      </p:sp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8C762811-6E56-61B4-5539-B6D41C99EE36}"/>
              </a:ext>
            </a:extLst>
          </p:cNvPr>
          <p:cNvSpPr/>
          <p:nvPr/>
        </p:nvSpPr>
        <p:spPr>
          <a:xfrm>
            <a:off x="6901132" y="3617059"/>
            <a:ext cx="5193103" cy="252754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C2164F7-9345-258C-840F-281C519BEBE5}"/>
              </a:ext>
            </a:extLst>
          </p:cNvPr>
          <p:cNvSpPr txBox="1"/>
          <p:nvPr/>
        </p:nvSpPr>
        <p:spPr>
          <a:xfrm>
            <a:off x="6864330" y="3220643"/>
            <a:ext cx="29564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2 </a:t>
            </a:r>
          </a:p>
        </p:txBody>
      </p:sp>
      <p:sp>
        <p:nvSpPr>
          <p:cNvPr id="59" name="Rectangle : carré corné 58">
            <a:extLst>
              <a:ext uri="{FF2B5EF4-FFF2-40B4-BE49-F238E27FC236}">
                <a16:creationId xmlns:a16="http://schemas.microsoft.com/office/drawing/2014/main" id="{6308F6F4-327D-3169-0605-26BDC5851910}"/>
              </a:ext>
            </a:extLst>
          </p:cNvPr>
          <p:cNvSpPr/>
          <p:nvPr/>
        </p:nvSpPr>
        <p:spPr>
          <a:xfrm>
            <a:off x="7438765" y="4754739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60" name="Rectangle : carré corné 59">
            <a:extLst>
              <a:ext uri="{FF2B5EF4-FFF2-40B4-BE49-F238E27FC236}">
                <a16:creationId xmlns:a16="http://schemas.microsoft.com/office/drawing/2014/main" id="{1F30A440-F08D-0898-15EC-C86491452435}"/>
              </a:ext>
            </a:extLst>
          </p:cNvPr>
          <p:cNvSpPr/>
          <p:nvPr/>
        </p:nvSpPr>
        <p:spPr>
          <a:xfrm>
            <a:off x="8460995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file1.php</a:t>
            </a:r>
          </a:p>
        </p:txBody>
      </p:sp>
      <p:sp>
        <p:nvSpPr>
          <p:cNvPr id="61" name="Rectangle : carré corné 60">
            <a:extLst>
              <a:ext uri="{FF2B5EF4-FFF2-40B4-BE49-F238E27FC236}">
                <a16:creationId xmlns:a16="http://schemas.microsoft.com/office/drawing/2014/main" id="{E92B7B64-DA10-7CFC-3409-D5BC16922663}"/>
              </a:ext>
            </a:extLst>
          </p:cNvPr>
          <p:cNvSpPr/>
          <p:nvPr/>
        </p:nvSpPr>
        <p:spPr>
          <a:xfrm>
            <a:off x="9483225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file2.php</a:t>
            </a:r>
          </a:p>
        </p:txBody>
      </p:sp>
      <p:sp>
        <p:nvSpPr>
          <p:cNvPr id="62" name="Rectangle : carré corné 61">
            <a:extLst>
              <a:ext uri="{FF2B5EF4-FFF2-40B4-BE49-F238E27FC236}">
                <a16:creationId xmlns:a16="http://schemas.microsoft.com/office/drawing/2014/main" id="{5586D798-0952-0770-9ED6-70E026767D5D}"/>
              </a:ext>
            </a:extLst>
          </p:cNvPr>
          <p:cNvSpPr/>
          <p:nvPr/>
        </p:nvSpPr>
        <p:spPr>
          <a:xfrm>
            <a:off x="10459502" y="475473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file3.php</a:t>
            </a:r>
          </a:p>
        </p:txBody>
      </p:sp>
      <p:sp>
        <p:nvSpPr>
          <p:cNvPr id="63" name="Rectangle : carré corné 62">
            <a:extLst>
              <a:ext uri="{FF2B5EF4-FFF2-40B4-BE49-F238E27FC236}">
                <a16:creationId xmlns:a16="http://schemas.microsoft.com/office/drawing/2014/main" id="{106AFFF5-3BB0-631D-5050-AED0E1CC5B06}"/>
              </a:ext>
            </a:extLst>
          </p:cNvPr>
          <p:cNvSpPr/>
          <p:nvPr/>
        </p:nvSpPr>
        <p:spPr>
          <a:xfrm>
            <a:off x="8615192" y="5326238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Librairie_encrypt.php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E5BB78D-49F2-7037-AF1F-A537FCFDB220}"/>
              </a:ext>
            </a:extLst>
          </p:cNvPr>
          <p:cNvSpPr txBox="1"/>
          <p:nvPr/>
        </p:nvSpPr>
        <p:spPr>
          <a:xfrm>
            <a:off x="7166367" y="4156211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8.2</a:t>
            </a:r>
          </a:p>
        </p:txBody>
      </p:sp>
      <p:sp>
        <p:nvSpPr>
          <p:cNvPr id="65" name="Organigramme : Procédé 64">
            <a:extLst>
              <a:ext uri="{FF2B5EF4-FFF2-40B4-BE49-F238E27FC236}">
                <a16:creationId xmlns:a16="http://schemas.microsoft.com/office/drawing/2014/main" id="{78C2E3F9-C0D2-D6E3-CB91-1153896DEC24}"/>
              </a:ext>
            </a:extLst>
          </p:cNvPr>
          <p:cNvSpPr/>
          <p:nvPr/>
        </p:nvSpPr>
        <p:spPr>
          <a:xfrm>
            <a:off x="7204800" y="4565878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54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Docker est génial !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07988"/>
            <a:ext cx="6873420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Il est nécessaire d’installer que Docker ( et pas le runtime ou d’autres outils)</a:t>
            </a: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146504" y="1750990"/>
            <a:ext cx="6873419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Uploader notre code est très simple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3" y="2472001"/>
            <a:ext cx="6873419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exactement la même application et son environnement en production comme en développement </a:t>
            </a:r>
          </a:p>
        </p:txBody>
      </p:sp>
    </p:spTree>
    <p:extLst>
      <p:ext uri="{BB962C8B-B14F-4D97-AF65-F5344CB8AC3E}">
        <p14:creationId xmlns:p14="http://schemas.microsoft.com/office/powerpoint/2010/main" val="402210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83212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L’approche « faites-le vous-même » - inconvénients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07988"/>
            <a:ext cx="8321220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Nous avons le contrôle total de la machine distante </a:t>
            </a:r>
          </a:p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=&gt; Nous sommes pleinement responsables d’elle et de sa sécurité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5" y="2341222"/>
            <a:ext cx="3977820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Maintenir les applications critiques à jour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E98501-881C-256C-05ED-E3DC6BB9AFBC}"/>
              </a:ext>
            </a:extLst>
          </p:cNvPr>
          <p:cNvSpPr/>
          <p:nvPr/>
        </p:nvSpPr>
        <p:spPr>
          <a:xfrm>
            <a:off x="4489905" y="2341222"/>
            <a:ext cx="3977820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Gérer le réseau et les groupes de sécurité/firewall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6090971" y="1892703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747571" y="1892702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A74BB5B-B2D3-9A77-9F23-72FFC789BD1F}"/>
              </a:ext>
            </a:extLst>
          </p:cNvPr>
          <p:cNvSpPr/>
          <p:nvPr/>
        </p:nvSpPr>
        <p:spPr>
          <a:xfrm>
            <a:off x="146505" y="3982991"/>
            <a:ext cx="8321220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Contrôle de la machine distante avec SSH en ligne de commande à saisir sois même =&gt; Fastidieux !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18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83212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L’approche « gestion automatisée 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673C63-DDCF-6416-4FBF-3AFB1215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34" y="1629739"/>
            <a:ext cx="952381" cy="96190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6C0D62B-1802-767F-2002-4AD1CAAD4F37}"/>
              </a:ext>
            </a:extLst>
          </p:cNvPr>
          <p:cNvSpPr/>
          <p:nvPr/>
        </p:nvSpPr>
        <p:spPr>
          <a:xfrm>
            <a:off x="687614" y="2733675"/>
            <a:ext cx="3063420" cy="834342"/>
          </a:xfrm>
          <a:prstGeom prst="roundRect">
            <a:avLst/>
          </a:prstGeom>
          <a:solidFill>
            <a:srgbClr val="381735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Vos machines distantes</a:t>
            </a:r>
          </a:p>
          <a:p>
            <a:pPr algn="ctr"/>
            <a:r>
              <a:rPr lang="fr-FR" b="1" dirty="0">
                <a:solidFill>
                  <a:srgbClr val="FF9900"/>
                </a:solidFill>
              </a:rPr>
              <a:t>Ex: AWS EC2</a:t>
            </a:r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56B9227-0551-5361-7FFB-A1BFF2035385}"/>
              </a:ext>
            </a:extLst>
          </p:cNvPr>
          <p:cNvSpPr/>
          <p:nvPr/>
        </p:nvSpPr>
        <p:spPr>
          <a:xfrm>
            <a:off x="687614" y="3705346"/>
            <a:ext cx="3063420" cy="1314330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Il faut les créer soit même, les maintenir à jour, les monitorer, etc…</a:t>
            </a:r>
            <a:endParaRPr lang="fr-FR" dirty="0">
              <a:solidFill>
                <a:srgbClr val="E88A06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C688FE-1580-346F-2516-EBAF43BD2CCA}"/>
              </a:ext>
            </a:extLst>
          </p:cNvPr>
          <p:cNvSpPr/>
          <p:nvPr/>
        </p:nvSpPr>
        <p:spPr>
          <a:xfrm>
            <a:off x="687615" y="5215119"/>
            <a:ext cx="3063420" cy="947556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Parfait ! Si vous êtes un admin. Expérimenté  / cloud expert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FF038CC-BAA2-5E22-EDEC-0425965E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534"/>
            <a:ext cx="1028604" cy="96511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8E061B0-6A40-C98F-E688-177E3A59CFAE}"/>
              </a:ext>
            </a:extLst>
          </p:cNvPr>
          <p:cNvSpPr/>
          <p:nvPr/>
        </p:nvSpPr>
        <p:spPr>
          <a:xfrm>
            <a:off x="4964388" y="2733675"/>
            <a:ext cx="3284261" cy="834342"/>
          </a:xfrm>
          <a:prstGeom prst="roundRect">
            <a:avLst/>
          </a:prstGeom>
          <a:solidFill>
            <a:srgbClr val="381735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Machines distantes gérées</a:t>
            </a:r>
          </a:p>
          <a:p>
            <a:pPr algn="ctr"/>
            <a:r>
              <a:rPr lang="fr-FR" b="1" dirty="0">
                <a:solidFill>
                  <a:srgbClr val="FF9900"/>
                </a:solidFill>
              </a:rPr>
              <a:t>Ex: AWS EC</a:t>
            </a:r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1ED1EF-9CEA-E53D-2926-D43CA7DE9C58}"/>
              </a:ext>
            </a:extLst>
          </p:cNvPr>
          <p:cNvSpPr/>
          <p:nvPr/>
        </p:nvSpPr>
        <p:spPr>
          <a:xfrm>
            <a:off x="4964388" y="3705346"/>
            <a:ext cx="3284260" cy="1314330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Création, gestion, mise à jour, monitoring, scalabilité simplifiés</a:t>
            </a:r>
            <a:endParaRPr lang="fr-FR" dirty="0">
              <a:solidFill>
                <a:srgbClr val="E88A06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A347087-513F-DC32-338D-93017F0D442B}"/>
              </a:ext>
            </a:extLst>
          </p:cNvPr>
          <p:cNvSpPr/>
          <p:nvPr/>
        </p:nvSpPr>
        <p:spPr>
          <a:xfrm>
            <a:off x="4964389" y="5157005"/>
            <a:ext cx="3284259" cy="947556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Parfait ! Si vous voulez seulement déployer vos applications/conteneurs</a:t>
            </a:r>
          </a:p>
        </p:txBody>
      </p:sp>
    </p:spTree>
    <p:extLst>
      <p:ext uri="{BB962C8B-B14F-4D97-AF65-F5344CB8AC3E}">
        <p14:creationId xmlns:p14="http://schemas.microsoft.com/office/powerpoint/2010/main" val="21155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Nous avons (peut-être) un problème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déploiement manuel de conteneurs est difficile à maintenir, sujet aux erreurs et ennuyant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conteneurs peuvent planter, s’éteindre et ont besoin d’être relancés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212282" y="2414060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C7FDFD-B1BD-822D-82A3-D0D6BB3606B8}"/>
              </a:ext>
            </a:extLst>
          </p:cNvPr>
          <p:cNvSpPr/>
          <p:nvPr/>
        </p:nvSpPr>
        <p:spPr>
          <a:xfrm>
            <a:off x="3194920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besoin de lancer plus d’instances en fonction du trafic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884E05E-75E7-BFC5-07E2-E32BF3C1A9B3}"/>
              </a:ext>
            </a:extLst>
          </p:cNvPr>
          <p:cNvSpPr/>
          <p:nvPr/>
        </p:nvSpPr>
        <p:spPr>
          <a:xfrm>
            <a:off x="6243336" y="2964693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charge du trafic doit être réparti équitablement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4326249" y="2414662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2AACA-794E-1F78-7002-97AE44A8084D}"/>
              </a:ext>
            </a:extLst>
          </p:cNvPr>
          <p:cNvSpPr/>
          <p:nvPr/>
        </p:nvSpPr>
        <p:spPr>
          <a:xfrm rot="5400000">
            <a:off x="7374665" y="2414059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A47CDC-5426-87B0-9EDC-A81C990C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48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1649DE-AB90-2824-48C0-F2A4F8A6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66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4495B27-053E-8CB6-88AE-1B6D0A87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484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D60EEC2-D186-F72D-EB3D-79358154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737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DE92FF-A1E9-3CB2-B769-B5B14B38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855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8E901A-382E-0DFA-1401-8D62493E9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973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5403F19-A42F-D53D-3197-B5F648FE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442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9C70002-B9AA-CF9C-2ECE-3D20F34B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560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F81C23-6B42-8CC5-0EFF-60D1769A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678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EFE09506-5647-A94A-0AC9-57B5DC3C7CBF}"/>
              </a:ext>
            </a:extLst>
          </p:cNvPr>
          <p:cNvSpPr/>
          <p:nvPr/>
        </p:nvSpPr>
        <p:spPr>
          <a:xfrm rot="5400000">
            <a:off x="3348154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94EF2849-C7F2-7C3C-5E7F-B98774C57802}"/>
              </a:ext>
            </a:extLst>
          </p:cNvPr>
          <p:cNvSpPr/>
          <p:nvPr/>
        </p:nvSpPr>
        <p:spPr>
          <a:xfrm rot="5400000">
            <a:off x="4283725" y="415513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C3320E0-4666-E050-5B83-A16164D9B7C4}"/>
              </a:ext>
            </a:extLst>
          </p:cNvPr>
          <p:cNvSpPr/>
          <p:nvPr/>
        </p:nvSpPr>
        <p:spPr>
          <a:xfrm rot="5400000">
            <a:off x="5230478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E98D6D36-8AD3-2A46-5772-4A197FB1914B}"/>
              </a:ext>
            </a:extLst>
          </p:cNvPr>
          <p:cNvSpPr/>
          <p:nvPr/>
        </p:nvSpPr>
        <p:spPr>
          <a:xfrm rot="5400000">
            <a:off x="6410058" y="4155135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BA74F959-61FA-92F4-ABFB-A45B5C605EC9}"/>
              </a:ext>
            </a:extLst>
          </p:cNvPr>
          <p:cNvSpPr/>
          <p:nvPr/>
        </p:nvSpPr>
        <p:spPr>
          <a:xfrm rot="5400000">
            <a:off x="7358097" y="4155134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7C58169-8B96-6BD4-0A9D-53F38CBFCD2B}"/>
              </a:ext>
            </a:extLst>
          </p:cNvPr>
          <p:cNvSpPr/>
          <p:nvPr/>
        </p:nvSpPr>
        <p:spPr>
          <a:xfrm rot="5400000">
            <a:off x="8272418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110E96A2-A720-DD1A-3E6C-FB5FACB83A9B}"/>
              </a:ext>
            </a:extLst>
          </p:cNvPr>
          <p:cNvSpPr/>
          <p:nvPr/>
        </p:nvSpPr>
        <p:spPr>
          <a:xfrm>
            <a:off x="1261316" y="1740737"/>
            <a:ext cx="6501192" cy="3795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5"/>
                </a:solidFill>
              </a:rPr>
              <a:t>Au-delà des problèmes de sécurité et de configuration !</a:t>
            </a:r>
          </a:p>
        </p:txBody>
      </p:sp>
    </p:spTree>
    <p:extLst>
      <p:ext uri="{BB962C8B-B14F-4D97-AF65-F5344CB8AC3E}">
        <p14:creationId xmlns:p14="http://schemas.microsoft.com/office/powerpoint/2010/main" val="1645817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Les services comme AWS ECS peuvent aider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déploiement manuel de conteneurs est difficile à maintenir, sujet aux erreurs et ennuyant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conteneurs peuvent planter, s’éteindre et ont besoin d’être relancés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212282" y="2414060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C7FDFD-B1BD-822D-82A3-D0D6BB3606B8}"/>
              </a:ext>
            </a:extLst>
          </p:cNvPr>
          <p:cNvSpPr/>
          <p:nvPr/>
        </p:nvSpPr>
        <p:spPr>
          <a:xfrm>
            <a:off x="3194920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besoin de lancer plus d’instances en fonction du trafic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884E05E-75E7-BFC5-07E2-E32BF3C1A9B3}"/>
              </a:ext>
            </a:extLst>
          </p:cNvPr>
          <p:cNvSpPr/>
          <p:nvPr/>
        </p:nvSpPr>
        <p:spPr>
          <a:xfrm>
            <a:off x="6243336" y="2964693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charge du trafic doit être réparti équitablement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4326249" y="2414662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2AACA-794E-1F78-7002-97AE44A8084D}"/>
              </a:ext>
            </a:extLst>
          </p:cNvPr>
          <p:cNvSpPr/>
          <p:nvPr/>
        </p:nvSpPr>
        <p:spPr>
          <a:xfrm rot="5400000">
            <a:off x="7374665" y="2414059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110E96A2-A720-DD1A-3E6C-FB5FACB83A9B}"/>
              </a:ext>
            </a:extLst>
          </p:cNvPr>
          <p:cNvSpPr/>
          <p:nvPr/>
        </p:nvSpPr>
        <p:spPr>
          <a:xfrm>
            <a:off x="1261316" y="1740737"/>
            <a:ext cx="6501192" cy="3795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5"/>
                </a:solidFill>
              </a:rPr>
              <a:t>Au-delà des problèmes de sécurité et de configuration !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EF2F914-9C4F-A9C6-3E60-AA86E2EE9EF0}"/>
              </a:ext>
            </a:extLst>
          </p:cNvPr>
          <p:cNvSpPr/>
          <p:nvPr/>
        </p:nvSpPr>
        <p:spPr>
          <a:xfrm>
            <a:off x="146504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Un « Heath check » + redéploiement automatique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CC3565E-1E19-2D52-22B2-E1CA60AEF7F3}"/>
              </a:ext>
            </a:extLst>
          </p:cNvPr>
          <p:cNvSpPr/>
          <p:nvPr/>
        </p:nvSpPr>
        <p:spPr>
          <a:xfrm>
            <a:off x="3194920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Autoscaling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819D943-9F6E-4814-A346-BF3DD0A7A519}"/>
              </a:ext>
            </a:extLst>
          </p:cNvPr>
          <p:cNvSpPr/>
          <p:nvPr/>
        </p:nvSpPr>
        <p:spPr>
          <a:xfrm>
            <a:off x="6243336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21889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10805742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Mais ils nous rendent dépendant d’eux !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Utiliser un service Cloud spécifique nous rend dépendant de ce service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245655"/>
            <a:ext cx="9004077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devons apprendre les spécificités du service et ses options de configuration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4222445" y="1782249"/>
            <a:ext cx="839862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CC3565E-1E19-2D52-22B2-E1CA60AEF7F3}"/>
              </a:ext>
            </a:extLst>
          </p:cNvPr>
          <p:cNvSpPr/>
          <p:nvPr/>
        </p:nvSpPr>
        <p:spPr>
          <a:xfrm>
            <a:off x="134174" y="3826805"/>
            <a:ext cx="9016407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Connaitre Docker seulement n’est plus suffisant 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AE59E16-962A-D0BD-4D1B-13D0098DE71E}"/>
              </a:ext>
            </a:extLst>
          </p:cNvPr>
          <p:cNvSpPr/>
          <p:nvPr/>
        </p:nvSpPr>
        <p:spPr>
          <a:xfrm rot="5400000">
            <a:off x="4254532" y="3363398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BBAFA9-C2B2-38F8-2D31-EB87DAC33991}"/>
              </a:ext>
            </a:extLst>
          </p:cNvPr>
          <p:cNvSpPr/>
          <p:nvPr/>
        </p:nvSpPr>
        <p:spPr>
          <a:xfrm>
            <a:off x="8631513" y="954141"/>
            <a:ext cx="2320734" cy="947556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Cela peut aussi être pleinement satisfaisant !</a:t>
            </a:r>
            <a:endParaRPr lang="fr-FR" dirty="0">
              <a:solidFill>
                <a:srgbClr val="E88A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1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Une image, plusieurs conteneurs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98395" y="1320208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BF9A9579-1AAF-BA8C-9430-64D5615D93DC}"/>
              </a:ext>
            </a:extLst>
          </p:cNvPr>
          <p:cNvSpPr/>
          <p:nvPr/>
        </p:nvSpPr>
        <p:spPr>
          <a:xfrm>
            <a:off x="272942" y="1720258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AC41000-94DE-1471-7B83-C7A2A0F74DEF}"/>
              </a:ext>
            </a:extLst>
          </p:cNvPr>
          <p:cNvSpPr txBox="1"/>
          <p:nvPr/>
        </p:nvSpPr>
        <p:spPr>
          <a:xfrm>
            <a:off x="574940" y="1166319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CC087DA-3339-8E03-1F67-D2730EE3D030}"/>
              </a:ext>
            </a:extLst>
          </p:cNvPr>
          <p:cNvSpPr/>
          <p:nvPr/>
        </p:nvSpPr>
        <p:spPr>
          <a:xfrm>
            <a:off x="2298635" y="3654017"/>
            <a:ext cx="4045017" cy="1606170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7009DA0-4AA5-92B3-4C74-16D812EC873A}"/>
              </a:ext>
            </a:extLst>
          </p:cNvPr>
          <p:cNvSpPr/>
          <p:nvPr/>
        </p:nvSpPr>
        <p:spPr>
          <a:xfrm>
            <a:off x="2966088" y="3566895"/>
            <a:ext cx="2710110" cy="299437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IMAGE</a:t>
            </a:r>
            <a:endParaRPr lang="fr-FR" sz="2800" b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6E0C8E8B-C682-A503-5609-B3E952550CCD}"/>
              </a:ext>
            </a:extLst>
          </p:cNvPr>
          <p:cNvSpPr/>
          <p:nvPr/>
        </p:nvSpPr>
        <p:spPr>
          <a:xfrm>
            <a:off x="3003594" y="1320208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 : avec coins arrondis en diagonale 61">
            <a:extLst>
              <a:ext uri="{FF2B5EF4-FFF2-40B4-BE49-F238E27FC236}">
                <a16:creationId xmlns:a16="http://schemas.microsoft.com/office/drawing/2014/main" id="{1D650289-CD98-4ACC-6208-EF8E9FF8A74A}"/>
              </a:ext>
            </a:extLst>
          </p:cNvPr>
          <p:cNvSpPr/>
          <p:nvPr/>
        </p:nvSpPr>
        <p:spPr>
          <a:xfrm>
            <a:off x="3178141" y="1720258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081F21A-9672-EE70-D916-5B72DFD85488}"/>
              </a:ext>
            </a:extLst>
          </p:cNvPr>
          <p:cNvSpPr txBox="1"/>
          <p:nvPr/>
        </p:nvSpPr>
        <p:spPr>
          <a:xfrm>
            <a:off x="3480139" y="1166319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2AFDC6BC-FA54-69E8-37CF-12D6076FEC8F}"/>
              </a:ext>
            </a:extLst>
          </p:cNvPr>
          <p:cNvSpPr/>
          <p:nvPr/>
        </p:nvSpPr>
        <p:spPr>
          <a:xfrm>
            <a:off x="5908793" y="1304321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0F9B7F77-F8FC-AC75-F363-85AC033A1112}"/>
              </a:ext>
            </a:extLst>
          </p:cNvPr>
          <p:cNvSpPr/>
          <p:nvPr/>
        </p:nvSpPr>
        <p:spPr>
          <a:xfrm>
            <a:off x="6083340" y="1704371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406C227-E840-E3FB-AE2B-EFA6787F1C90}"/>
              </a:ext>
            </a:extLst>
          </p:cNvPr>
          <p:cNvSpPr txBox="1"/>
          <p:nvPr/>
        </p:nvSpPr>
        <p:spPr>
          <a:xfrm>
            <a:off x="6385338" y="1150432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681D575-F34A-AE12-9EBE-BAE31AAC764E}"/>
              </a:ext>
            </a:extLst>
          </p:cNvPr>
          <p:cNvSpPr/>
          <p:nvPr/>
        </p:nvSpPr>
        <p:spPr>
          <a:xfrm>
            <a:off x="2640536" y="4019770"/>
            <a:ext cx="3361213" cy="437332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NodeJs App Code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3777EE8-FEBE-D171-5ADA-61F6A4055125}"/>
              </a:ext>
            </a:extLst>
          </p:cNvPr>
          <p:cNvSpPr/>
          <p:nvPr/>
        </p:nvSpPr>
        <p:spPr>
          <a:xfrm>
            <a:off x="2640535" y="4604189"/>
            <a:ext cx="3361213" cy="437332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NodeJs Environnement</a:t>
            </a:r>
          </a:p>
        </p:txBody>
      </p: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8363EFE4-377A-8986-A25F-C54A2D707099}"/>
              </a:ext>
            </a:extLst>
          </p:cNvPr>
          <p:cNvCxnSpPr>
            <a:cxnSpLocks/>
            <a:stCxn id="33" idx="0"/>
            <a:endCxn id="9" idx="2"/>
          </p:cNvCxnSpPr>
          <p:nvPr/>
        </p:nvCxnSpPr>
        <p:spPr>
          <a:xfrm rot="16200000" flipV="1">
            <a:off x="2354800" y="1600552"/>
            <a:ext cx="1027487" cy="2905200"/>
          </a:xfrm>
          <a:prstGeom prst="bentConnector3">
            <a:avLst/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BB3EE050-3EAA-EBBC-5FF7-275664E9030F}"/>
              </a:ext>
            </a:extLst>
          </p:cNvPr>
          <p:cNvCxnSpPr>
            <a:cxnSpLocks/>
            <a:stCxn id="33" idx="0"/>
            <a:endCxn id="64" idx="2"/>
          </p:cNvCxnSpPr>
          <p:nvPr/>
        </p:nvCxnSpPr>
        <p:spPr>
          <a:xfrm rot="5400000" flipH="1" flipV="1">
            <a:off x="5252055" y="1592609"/>
            <a:ext cx="1043374" cy="2905198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DFC40C9A-7014-BAEA-605B-5338C314AEFB}"/>
              </a:ext>
            </a:extLst>
          </p:cNvPr>
          <p:cNvCxnSpPr>
            <a:cxnSpLocks/>
            <a:stCxn id="33" idx="0"/>
            <a:endCxn id="61" idx="2"/>
          </p:cNvCxnSpPr>
          <p:nvPr/>
        </p:nvCxnSpPr>
        <p:spPr>
          <a:xfrm rot="16200000" flipV="1">
            <a:off x="3807400" y="3053151"/>
            <a:ext cx="1027487" cy="1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07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754587" y="255002"/>
            <a:ext cx="76157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Kubernetes à la rescousse !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1800224" y="2911218"/>
            <a:ext cx="5524500" cy="1219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système OpenSource (et de-facto standard) pour orchestrer le déploiement des conteneurs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681D575-F34A-AE12-9EBE-BAE31AAC764E}"/>
              </a:ext>
            </a:extLst>
          </p:cNvPr>
          <p:cNvSpPr/>
          <p:nvPr/>
        </p:nvSpPr>
        <p:spPr>
          <a:xfrm>
            <a:off x="754587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Déploiement automatique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1B28087-42E8-304A-158F-891F5283FE95}"/>
              </a:ext>
            </a:extLst>
          </p:cNvPr>
          <p:cNvSpPr/>
          <p:nvPr/>
        </p:nvSpPr>
        <p:spPr>
          <a:xfrm>
            <a:off x="3415768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Scalabilité et Load Balancing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A222C2-B711-0F2B-E2F0-E8161E8C88D7}"/>
              </a:ext>
            </a:extLst>
          </p:cNvPr>
          <p:cNvSpPr/>
          <p:nvPr/>
        </p:nvSpPr>
        <p:spPr>
          <a:xfrm>
            <a:off x="6076949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Gestion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324A8E-66BC-C861-F784-162A5DC9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22" y="803201"/>
            <a:ext cx="1646105" cy="1966775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56DAB16B-7581-A3E7-9B54-C52D16C92EB3}"/>
              </a:ext>
            </a:extLst>
          </p:cNvPr>
          <p:cNvCxnSpPr>
            <a:cxnSpLocks/>
            <a:stCxn id="9" idx="2"/>
            <a:endCxn id="67" idx="0"/>
          </p:cNvCxnSpPr>
          <p:nvPr/>
        </p:nvCxnSpPr>
        <p:spPr>
          <a:xfrm rot="5400000">
            <a:off x="2873283" y="3158429"/>
            <a:ext cx="717202" cy="2661180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C878D752-A5F0-AB81-49A0-A467E4F77F2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5534464" y="3158428"/>
            <a:ext cx="717202" cy="2661182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0D93AFC0-9F9E-806F-7FC9-3505417B33BC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4203873" y="4489018"/>
            <a:ext cx="717202" cy="1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3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754587" y="255002"/>
            <a:ext cx="919903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Pourquoi choisir Kubernetes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754587" y="1400780"/>
            <a:ext cx="2512488" cy="31521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de Kubernetes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(Architecture désirée, nombre de conteneurs,..etc.)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A222C2-B711-0F2B-E2F0-E8161E8C88D7}"/>
              </a:ext>
            </a:extLst>
          </p:cNvPr>
          <p:cNvSpPr/>
          <p:nvPr/>
        </p:nvSpPr>
        <p:spPr>
          <a:xfrm>
            <a:off x="7441136" y="1396401"/>
            <a:ext cx="2512487" cy="315216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Un fournisseur de service Cloud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b="1" dirty="0"/>
              <a:t>Ou 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b="1" dirty="0"/>
              <a:t>Machines distantes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74921AE8-BDD6-6027-D115-AB10CEFB3FBA}"/>
              </a:ext>
            </a:extLst>
          </p:cNvPr>
          <p:cNvSpPr/>
          <p:nvPr/>
        </p:nvSpPr>
        <p:spPr>
          <a:xfrm>
            <a:off x="3415769" y="2712360"/>
            <a:ext cx="3794656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11576B2-5E90-5630-9B85-DFE0B72A0442}"/>
              </a:ext>
            </a:extLst>
          </p:cNvPr>
          <p:cNvSpPr/>
          <p:nvPr/>
        </p:nvSpPr>
        <p:spPr>
          <a:xfrm>
            <a:off x="4166389" y="2338293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Outils spécifiques </a:t>
            </a:r>
          </a:p>
        </p:txBody>
      </p:sp>
    </p:spTree>
    <p:extLst>
      <p:ext uri="{BB962C8B-B14F-4D97-AF65-F5344CB8AC3E}">
        <p14:creationId xmlns:p14="http://schemas.microsoft.com/office/powerpoint/2010/main" val="4103630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56029" y="392669"/>
            <a:ext cx="11872289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Ce que Kubernetes EST et n’est PAS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652D31-35B0-5030-3FC2-F783D74ECEA9}"/>
              </a:ext>
            </a:extLst>
          </p:cNvPr>
          <p:cNvSpPr/>
          <p:nvPr/>
        </p:nvSpPr>
        <p:spPr>
          <a:xfrm>
            <a:off x="156029" y="1400970"/>
            <a:ext cx="3806371" cy="192325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fournisseur de service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 projet Open-Source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7C3CC7-52A0-6E85-A87A-0B2D09467C2E}"/>
              </a:ext>
            </a:extLst>
          </p:cNvPr>
          <p:cNvSpPr/>
          <p:nvPr/>
        </p:nvSpPr>
        <p:spPr>
          <a:xfrm>
            <a:off x="4188988" y="1400969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service d’un fournisseur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peut être utiliser avec n’importe quel fournisseur Cloud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E1C45E6-5A34-6D3D-564C-565EF1C684E0}"/>
              </a:ext>
            </a:extLst>
          </p:cNvPr>
          <p:cNvSpPr/>
          <p:nvPr/>
        </p:nvSpPr>
        <p:spPr>
          <a:xfrm>
            <a:off x="8221947" y="1400969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Il n’est pas restreint à un fournisseur de service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peut être utiliser avec n’importe quel fournisseur Cloud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E7C5511-E7E6-3C6D-2827-D7FDB7A783C0}"/>
              </a:ext>
            </a:extLst>
          </p:cNvPr>
          <p:cNvSpPr/>
          <p:nvPr/>
        </p:nvSpPr>
        <p:spPr>
          <a:xfrm>
            <a:off x="156029" y="3533776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simple logiciel que l’on démarre sur une machine quelconque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une collection de concepts et d’outils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319ED23-16A1-454B-54EE-50271CCD7B7A}"/>
              </a:ext>
            </a:extLst>
          </p:cNvPr>
          <p:cNvSpPr/>
          <p:nvPr/>
        </p:nvSpPr>
        <p:spPr>
          <a:xfrm>
            <a:off x="4188988" y="3533776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une alternative à Docker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endParaRPr lang="fr-FR" b="1" dirty="0">
              <a:solidFill>
                <a:srgbClr val="DE5F00"/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fonctionne avec Docker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E11253-67DC-6097-D1A7-4C1EDC096E4B}"/>
              </a:ext>
            </a:extLst>
          </p:cNvPr>
          <p:cNvSpPr/>
          <p:nvPr/>
        </p:nvSpPr>
        <p:spPr>
          <a:xfrm>
            <a:off x="8229600" y="3533775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service payant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endParaRPr lang="fr-FR" b="1" dirty="0">
              <a:solidFill>
                <a:srgbClr val="DE5F00"/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 projet open-source gratuit</a:t>
            </a:r>
            <a:endParaRPr lang="fr-FR" dirty="0">
              <a:solidFill>
                <a:srgbClr val="DE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2D2ABD4-C2C4-26BF-4FB5-70AB665E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6D4DF075-838D-5731-0A58-1026E32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E18D574-D419-6AA9-37F8-A4AF7B9E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026" name="Picture 2" descr="Apples | Middle-Earth Films Wiki | Fandom">
            <a:extLst>
              <a:ext uri="{FF2B5EF4-FFF2-40B4-BE49-F238E27FC236}">
                <a16:creationId xmlns:a16="http://schemas.microsoft.com/office/drawing/2014/main" id="{0FAE2D6D-FB9B-BC37-2357-E27004C5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51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hylactère : pensées 17">
            <a:extLst>
              <a:ext uri="{FF2B5EF4-FFF2-40B4-BE49-F238E27FC236}">
                <a16:creationId xmlns:a16="http://schemas.microsoft.com/office/drawing/2014/main" id="{B3AFE347-8484-30C4-625A-4B25BEBA56F9}"/>
              </a:ext>
            </a:extLst>
          </p:cNvPr>
          <p:cNvSpPr/>
          <p:nvPr/>
        </p:nvSpPr>
        <p:spPr>
          <a:xfrm>
            <a:off x="759124" y="974611"/>
            <a:ext cx="4304582" cy="2355273"/>
          </a:xfrm>
          <a:prstGeom prst="cloudCallout">
            <a:avLst>
              <a:gd name="adj1" fmla="val 74394"/>
              <a:gd name="adj2" fmla="val 96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Donc, si je mets cette pomme dans un conteneur, et que je créé 1000 conteneurs, alors …. j’aurais…. 1000 pommes !! </a:t>
            </a:r>
          </a:p>
        </p:txBody>
      </p:sp>
    </p:spTree>
    <p:extLst>
      <p:ext uri="{BB962C8B-B14F-4D97-AF65-F5344CB8AC3E}">
        <p14:creationId xmlns:p14="http://schemas.microsoft.com/office/powerpoint/2010/main" val="283601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49223AF0-8B85-B2AD-B66B-8A046ECA8317}"/>
              </a:ext>
            </a:extLst>
          </p:cNvPr>
          <p:cNvSpPr/>
          <p:nvPr/>
        </p:nvSpPr>
        <p:spPr>
          <a:xfrm>
            <a:off x="895350" y="676275"/>
            <a:ext cx="7962900" cy="6086475"/>
          </a:xfrm>
          <a:prstGeom prst="roundRect">
            <a:avLst/>
          </a:prstGeom>
          <a:noFill/>
          <a:ln w="349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93616" y="101297"/>
            <a:ext cx="10657428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Concepts et architecture de base de Kubernetes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1F17BB-B9E0-7484-780A-A9052725D584}"/>
              </a:ext>
            </a:extLst>
          </p:cNvPr>
          <p:cNvGrpSpPr/>
          <p:nvPr/>
        </p:nvGrpSpPr>
        <p:grpSpPr>
          <a:xfrm>
            <a:off x="5776068" y="4603814"/>
            <a:ext cx="2472871" cy="1709206"/>
            <a:chOff x="2603954" y="2186782"/>
            <a:chExt cx="2472871" cy="170920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652D31-35B0-5030-3FC2-F783D74ECEA9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015EECC-4F54-605A-8254-B03D9FF386C0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1612169-69E5-3F48-AC8E-94A6B8BB6414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3FE6D97-B423-9373-BEC1-A438ABD50DBA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83DC31B-52BE-6CBA-E04D-EA9EB388C535}"/>
              </a:ext>
            </a:extLst>
          </p:cNvPr>
          <p:cNvGrpSpPr/>
          <p:nvPr/>
        </p:nvGrpSpPr>
        <p:grpSpPr>
          <a:xfrm>
            <a:off x="5793158" y="2689225"/>
            <a:ext cx="2472871" cy="1709206"/>
            <a:chOff x="2603954" y="2186782"/>
            <a:chExt cx="2472871" cy="170920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C3292D2C-96F8-DDBB-32A3-8096017E0CFD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FCD5D69A-EAEF-B037-C0D9-474AFE465C04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3DE19D07-9B7F-A39E-58C7-8E22703CC5D7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F55198B-6965-81AB-991C-D556AB255BF6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FC2662F-930B-7EDF-37D0-A4B1088D67F7}"/>
              </a:ext>
            </a:extLst>
          </p:cNvPr>
          <p:cNvGrpSpPr/>
          <p:nvPr/>
        </p:nvGrpSpPr>
        <p:grpSpPr>
          <a:xfrm>
            <a:off x="5813879" y="838930"/>
            <a:ext cx="2472871" cy="1709206"/>
            <a:chOff x="2603954" y="2186782"/>
            <a:chExt cx="2472871" cy="1709206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54378A4-F955-C5E4-A264-36F2CC72692C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8771748-D935-7311-E786-E4176598087E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BEDEFCC7-4631-B10B-78D7-E8626910D574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94C44950-CF03-77C0-FC70-63D945F5DB91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21BF0FC-6B4E-F847-6C24-CDDE643BFE2C}"/>
              </a:ext>
            </a:extLst>
          </p:cNvPr>
          <p:cNvGrpSpPr/>
          <p:nvPr/>
        </p:nvGrpSpPr>
        <p:grpSpPr>
          <a:xfrm>
            <a:off x="1131407" y="2027766"/>
            <a:ext cx="3606346" cy="2910281"/>
            <a:chOff x="2603954" y="2186782"/>
            <a:chExt cx="2472871" cy="170920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653CE97-207F-BA0B-8E86-616A01B0224C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8A3859A-A356-A7CC-3F19-548776148C28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Master Node</a:t>
              </a:r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D22A90A-6CEA-4C70-20B9-35E7F1E63789}"/>
                </a:ext>
              </a:extLst>
            </p:cNvPr>
            <p:cNvSpPr/>
            <p:nvPr/>
          </p:nvSpPr>
          <p:spPr>
            <a:xfrm>
              <a:off x="2737599" y="2640284"/>
              <a:ext cx="2243975" cy="788410"/>
            </a:xfrm>
            <a:prstGeom prst="roundRect">
              <a:avLst/>
            </a:prstGeom>
            <a:solidFill>
              <a:srgbClr val="FFDAA3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rgbClr val="DE5F00"/>
                  </a:solidFill>
                </a:rPr>
                <a:t>Des composants variés qui aident avec la gestion des Worker Nodes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EFE4EF8-88BD-BC5A-B487-93545295D0AE}"/>
                </a:ext>
              </a:extLst>
            </p:cNvPr>
            <p:cNvSpPr/>
            <p:nvPr/>
          </p:nvSpPr>
          <p:spPr>
            <a:xfrm>
              <a:off x="2737600" y="3511086"/>
              <a:ext cx="2243975" cy="179519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Control Panel</a:t>
              </a:r>
            </a:p>
          </p:txBody>
        </p:sp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8205DCA-5879-DAEC-83B8-B51D99382EDB}"/>
              </a:ext>
            </a:extLst>
          </p:cNvPr>
          <p:cNvSpPr/>
          <p:nvPr/>
        </p:nvSpPr>
        <p:spPr>
          <a:xfrm>
            <a:off x="8557628" y="838930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Worker Nodes lancent les conteneurs de votre application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8DFFBA3-F910-324D-95C4-701367ADBE08}"/>
              </a:ext>
            </a:extLst>
          </p:cNvPr>
          <p:cNvSpPr/>
          <p:nvPr/>
        </p:nvSpPr>
        <p:spPr>
          <a:xfrm>
            <a:off x="8557628" y="2547768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« nodes » sont vos machines / instances virtuelles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C9D27A-A4DA-0454-159B-583EDD804060}"/>
              </a:ext>
            </a:extLst>
          </p:cNvPr>
          <p:cNvSpPr/>
          <p:nvPr/>
        </p:nvSpPr>
        <p:spPr>
          <a:xfrm>
            <a:off x="8557628" y="4256606"/>
            <a:ext cx="2293415" cy="2056414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Pods multiples peuvent être créé et supprimée pour dimensionner votre app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86E26AE7-7736-43DF-5D20-B1A1DFEB73FE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 flipV="1">
            <a:off x="4737753" y="3631935"/>
            <a:ext cx="1055405" cy="992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699BF0D8-5734-C0C2-D73C-3CBF972BA8A8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4737753" y="1781640"/>
            <a:ext cx="1076126" cy="1851287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4B6BAE8A-8B42-FB65-DBCD-846FE11E5CD3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4737753" y="3632927"/>
            <a:ext cx="1038315" cy="1913597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9A72267-73BB-E8C2-DFF6-C9910912D994}"/>
              </a:ext>
            </a:extLst>
          </p:cNvPr>
          <p:cNvSpPr/>
          <p:nvPr/>
        </p:nvSpPr>
        <p:spPr>
          <a:xfrm>
            <a:off x="1131406" y="5089113"/>
            <a:ext cx="3606347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 Master Node contrôle vos déploiements</a:t>
            </a:r>
          </a:p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 (</a:t>
            </a:r>
            <a:r>
              <a:rPr lang="fr-FR" sz="1600" b="1" i="1" dirty="0">
                <a:solidFill>
                  <a:schemeClr val="tx2">
                    <a:lumMod val="25000"/>
                  </a:schemeClr>
                </a:solidFill>
              </a:rPr>
              <a:t>Les Worker Nodes</a:t>
            </a:r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3DCF2AFE-7D0E-16BF-16DA-5CF7BA5F2342}"/>
              </a:ext>
            </a:extLst>
          </p:cNvPr>
          <p:cNvSpPr/>
          <p:nvPr/>
        </p:nvSpPr>
        <p:spPr>
          <a:xfrm>
            <a:off x="1520271" y="1116395"/>
            <a:ext cx="2907245" cy="600076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3225053-9ADA-F105-B03B-7338825BA623}"/>
              </a:ext>
            </a:extLst>
          </p:cNvPr>
          <p:cNvSpPr txBox="1"/>
          <p:nvPr/>
        </p:nvSpPr>
        <p:spPr>
          <a:xfrm>
            <a:off x="193616" y="1999655"/>
            <a:ext cx="461665" cy="2998387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CLOUD PROVIDER API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38EB6B3C-2E1D-B2AC-3E0B-62799F88A1A5}"/>
              </a:ext>
            </a:extLst>
          </p:cNvPr>
          <p:cNvSpPr/>
          <p:nvPr/>
        </p:nvSpPr>
        <p:spPr>
          <a:xfrm flipH="1">
            <a:off x="539186" y="3174978"/>
            <a:ext cx="730662" cy="5290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07BE08C-5234-20B5-A754-E7DC02177D0F}"/>
              </a:ext>
            </a:extLst>
          </p:cNvPr>
          <p:cNvSpPr txBox="1"/>
          <p:nvPr/>
        </p:nvSpPr>
        <p:spPr>
          <a:xfrm>
            <a:off x="611954" y="838930"/>
            <a:ext cx="353943" cy="2998387"/>
          </a:xfrm>
          <a:prstGeom prst="rect">
            <a:avLst/>
          </a:prstGeom>
          <a:noFill/>
          <a:ln w="3175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47098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56029" y="392669"/>
            <a:ext cx="10060669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Votre travail / celui de Kubernetes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E7C5511-E7E6-3C6D-2827-D7FDB7A783C0}"/>
              </a:ext>
            </a:extLst>
          </p:cNvPr>
          <p:cNvSpPr/>
          <p:nvPr/>
        </p:nvSpPr>
        <p:spPr>
          <a:xfrm>
            <a:off x="156029" y="2562226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de vos objets (ex: Pods) and les manage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C122F9-0BC2-4567-10D6-2FA7950EE465}"/>
              </a:ext>
            </a:extLst>
          </p:cNvPr>
          <p:cNvSpPr/>
          <p:nvPr/>
        </p:nvSpPr>
        <p:spPr>
          <a:xfrm>
            <a:off x="156029" y="1400968"/>
            <a:ext cx="4796971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que fera Kubernetes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8DCB484-5494-F155-3A20-CE4486FDAD39}"/>
              </a:ext>
            </a:extLst>
          </p:cNvPr>
          <p:cNvSpPr/>
          <p:nvPr/>
        </p:nvSpPr>
        <p:spPr>
          <a:xfrm>
            <a:off x="5412072" y="1405586"/>
            <a:ext cx="4796971" cy="839862"/>
          </a:xfrm>
          <a:prstGeom prst="roundRect">
            <a:avLst/>
          </a:prstGeom>
          <a:solidFill>
            <a:srgbClr val="FF99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Ce que vous devez faire/installer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(ce dont a besoin Kubernetes 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C8C9DC-C66A-9F35-5F24-F49A8BB9357A}"/>
              </a:ext>
            </a:extLst>
          </p:cNvPr>
          <p:cNvSpPr/>
          <p:nvPr/>
        </p:nvSpPr>
        <p:spPr>
          <a:xfrm>
            <a:off x="156029" y="3874221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Monitoring des Pods, les recréé au besoin, Scalabilité etc…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BD24F78-67FD-EC2F-1C0E-479F219A4B02}"/>
              </a:ext>
            </a:extLst>
          </p:cNvPr>
          <p:cNvSpPr/>
          <p:nvPr/>
        </p:nvSpPr>
        <p:spPr>
          <a:xfrm>
            <a:off x="156028" y="5186216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Kubernetes utilise les ressources du fournisseur Cloud pour appliquer la configuration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EE063D3-7662-BB2E-CA05-AF055B1B97F8}"/>
              </a:ext>
            </a:extLst>
          </p:cNvPr>
          <p:cNvSpPr/>
          <p:nvPr/>
        </p:nvSpPr>
        <p:spPr>
          <a:xfrm>
            <a:off x="5419727" y="2566843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du Cluster et des instances des Nodes (Worker+Master Nodes)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C8279F-C480-DE54-7975-9C4A2C69D837}"/>
              </a:ext>
            </a:extLst>
          </p:cNvPr>
          <p:cNvSpPr/>
          <p:nvPr/>
        </p:nvSpPr>
        <p:spPr>
          <a:xfrm>
            <a:off x="5412071" y="3878837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Setup API Server, Kubelet et les autres services Kubernetes/logiciel sur les Nodes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BAE1699-BF64-8EDE-30A7-0D926D61B82E}"/>
              </a:ext>
            </a:extLst>
          </p:cNvPr>
          <p:cNvSpPr/>
          <p:nvPr/>
        </p:nvSpPr>
        <p:spPr>
          <a:xfrm>
            <a:off x="5412070" y="5190831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des autres ressources des fournisseurs Cloud qui peuvent être nécessaire (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Load Balancer, FileSystems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931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520F244-94FF-DB6B-4F28-587123BEB33D}"/>
              </a:ext>
            </a:extLst>
          </p:cNvPr>
          <p:cNvSpPr/>
          <p:nvPr/>
        </p:nvSpPr>
        <p:spPr>
          <a:xfrm>
            <a:off x="767080" y="604520"/>
            <a:ext cx="106324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Worker Nodes en détail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2507534-F9D1-07A0-1FD9-C39CD0245FCA}"/>
              </a:ext>
            </a:extLst>
          </p:cNvPr>
          <p:cNvSpPr/>
          <p:nvPr/>
        </p:nvSpPr>
        <p:spPr>
          <a:xfrm>
            <a:off x="4013200" y="3759200"/>
            <a:ext cx="5455920" cy="237744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E3753BF-90CC-7BD8-9339-D9F8C908B25D}"/>
              </a:ext>
            </a:extLst>
          </p:cNvPr>
          <p:cNvSpPr/>
          <p:nvPr/>
        </p:nvSpPr>
        <p:spPr>
          <a:xfrm>
            <a:off x="5288280" y="3581400"/>
            <a:ext cx="30480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WORKER NODE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8C9318F-9B91-04F4-BBC3-A51035A90DC4}"/>
              </a:ext>
            </a:extLst>
          </p:cNvPr>
          <p:cNvSpPr/>
          <p:nvPr/>
        </p:nvSpPr>
        <p:spPr>
          <a:xfrm>
            <a:off x="4196080" y="411988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Kubelet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FFB23B1-41B0-2E10-FBB0-B35C08514313}"/>
              </a:ext>
            </a:extLst>
          </p:cNvPr>
          <p:cNvSpPr/>
          <p:nvPr/>
        </p:nvSpPr>
        <p:spPr>
          <a:xfrm>
            <a:off x="5953760" y="411480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Docker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65F6C57-BCCE-2E77-0618-276D774CFA61}"/>
              </a:ext>
            </a:extLst>
          </p:cNvPr>
          <p:cNvSpPr/>
          <p:nvPr/>
        </p:nvSpPr>
        <p:spPr>
          <a:xfrm>
            <a:off x="7711440" y="411480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Kube-proxy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C7E1AF0-9686-2819-FA61-B9ED3CEA5B25}"/>
              </a:ext>
            </a:extLst>
          </p:cNvPr>
          <p:cNvSpPr/>
          <p:nvPr/>
        </p:nvSpPr>
        <p:spPr>
          <a:xfrm>
            <a:off x="4196080" y="4772660"/>
            <a:ext cx="2367280" cy="125222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F59BE16-CC7A-8B3D-CADD-86C5DA0EB4B0}"/>
              </a:ext>
            </a:extLst>
          </p:cNvPr>
          <p:cNvSpPr/>
          <p:nvPr/>
        </p:nvSpPr>
        <p:spPr>
          <a:xfrm>
            <a:off x="4592320" y="461772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POD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B9796D-CE0C-1D57-B83D-93036E55581F}"/>
              </a:ext>
            </a:extLst>
          </p:cNvPr>
          <p:cNvSpPr/>
          <p:nvPr/>
        </p:nvSpPr>
        <p:spPr>
          <a:xfrm>
            <a:off x="6746240" y="4768850"/>
            <a:ext cx="2367280" cy="125222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FAB1209-3D0E-42DE-86FD-09A92D768756}"/>
              </a:ext>
            </a:extLst>
          </p:cNvPr>
          <p:cNvSpPr/>
          <p:nvPr/>
        </p:nvSpPr>
        <p:spPr>
          <a:xfrm>
            <a:off x="7142480" y="461391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POD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4C6CB08-2BFF-2D66-1B88-9F0710AD81F3}"/>
              </a:ext>
            </a:extLst>
          </p:cNvPr>
          <p:cNvSpPr/>
          <p:nvPr/>
        </p:nvSpPr>
        <p:spPr>
          <a:xfrm>
            <a:off x="4592320" y="503936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Volumes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E4D74C-AE84-E189-CAEB-65D334AEC522}"/>
              </a:ext>
            </a:extLst>
          </p:cNvPr>
          <p:cNvSpPr/>
          <p:nvPr/>
        </p:nvSpPr>
        <p:spPr>
          <a:xfrm>
            <a:off x="4592320" y="533400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8152619-E794-3EBB-D42B-0222102361C7}"/>
              </a:ext>
            </a:extLst>
          </p:cNvPr>
          <p:cNvSpPr/>
          <p:nvPr/>
        </p:nvSpPr>
        <p:spPr>
          <a:xfrm>
            <a:off x="4592320" y="562864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B0D6BE-E272-C9AD-C609-95A972BBEF63}"/>
              </a:ext>
            </a:extLst>
          </p:cNvPr>
          <p:cNvSpPr/>
          <p:nvPr/>
        </p:nvSpPr>
        <p:spPr>
          <a:xfrm>
            <a:off x="7228840" y="535178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Volumes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C289A84-9350-923A-CFA1-1A9335DB627E}"/>
              </a:ext>
            </a:extLst>
          </p:cNvPr>
          <p:cNvSpPr/>
          <p:nvPr/>
        </p:nvSpPr>
        <p:spPr>
          <a:xfrm>
            <a:off x="7228840" y="562864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721643F-355E-59F4-00FF-EDC48919B7E4}"/>
              </a:ext>
            </a:extLst>
          </p:cNvPr>
          <p:cNvSpPr/>
          <p:nvPr/>
        </p:nvSpPr>
        <p:spPr>
          <a:xfrm>
            <a:off x="8900160" y="1511300"/>
            <a:ext cx="2499360" cy="990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Worker Node est géré par le Master Node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8948B59-67BE-BEC2-6C13-6BE4D0A9C2C1}"/>
              </a:ext>
            </a:extLst>
          </p:cNvPr>
          <p:cNvSpPr/>
          <p:nvPr/>
        </p:nvSpPr>
        <p:spPr>
          <a:xfrm>
            <a:off x="736600" y="1897380"/>
            <a:ext cx="2499360" cy="12954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Worker Node peut être Un ordinateur/ une machine/ Une VM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C50D396-50C6-10AF-F885-59F85A61F926}"/>
              </a:ext>
            </a:extLst>
          </p:cNvPr>
          <p:cNvSpPr/>
          <p:nvPr/>
        </p:nvSpPr>
        <p:spPr>
          <a:xfrm>
            <a:off x="3830320" y="192024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Communication entre le Worker Node et le Master Node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1FB2228-3B8B-5C25-6091-DDA72D6B76B9}"/>
              </a:ext>
            </a:extLst>
          </p:cNvPr>
          <p:cNvSpPr/>
          <p:nvPr/>
        </p:nvSpPr>
        <p:spPr>
          <a:xfrm>
            <a:off x="411480" y="3327400"/>
            <a:ext cx="3048000" cy="110744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Héberge une ou plusieurs applications conteneurisées, ses volumes et ses ressources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34A991AD-38BD-8D5E-59F2-2DDA36088483}"/>
              </a:ext>
            </a:extLst>
          </p:cNvPr>
          <p:cNvSpPr/>
          <p:nvPr/>
        </p:nvSpPr>
        <p:spPr>
          <a:xfrm>
            <a:off x="767080" y="492760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PODs sont créés et gérés par Kubernetes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65481C4A-9994-76DF-6C70-E6E76BB6B64C}"/>
              </a:ext>
            </a:extLst>
          </p:cNvPr>
          <p:cNvSpPr/>
          <p:nvPr/>
        </p:nvSpPr>
        <p:spPr>
          <a:xfrm>
            <a:off x="9596120" y="4577080"/>
            <a:ext cx="1823720" cy="155956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Gère les réseaux et la communication des PODs et des Nodes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CCDC1FBF-B715-E968-64E6-66BD7A1DF847}"/>
              </a:ext>
            </a:extLst>
          </p:cNvPr>
          <p:cNvCxnSpPr>
            <a:cxnSpLocks/>
            <a:stCxn id="5" idx="0"/>
            <a:endCxn id="28" idx="1"/>
          </p:cNvCxnSpPr>
          <p:nvPr/>
        </p:nvCxnSpPr>
        <p:spPr>
          <a:xfrm rot="16200000" flipV="1">
            <a:off x="3528060" y="2664460"/>
            <a:ext cx="1757680" cy="1153160"/>
          </a:xfrm>
          <a:prstGeom prst="bentConnector4">
            <a:avLst>
              <a:gd name="adj1" fmla="val 38512"/>
              <a:gd name="adj2" fmla="val 119824"/>
            </a:avLst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40541167-C6DB-F286-E38F-829ECF8DE739}"/>
              </a:ext>
            </a:extLst>
          </p:cNvPr>
          <p:cNvCxnSpPr>
            <a:cxnSpLocks/>
            <a:stCxn id="18" idx="1"/>
            <a:endCxn id="29" idx="2"/>
          </p:cNvCxnSpPr>
          <p:nvPr/>
        </p:nvCxnSpPr>
        <p:spPr>
          <a:xfrm rot="10800000">
            <a:off x="1935480" y="4434840"/>
            <a:ext cx="2656840" cy="360680"/>
          </a:xfrm>
          <a:prstGeom prst="bentConnector2">
            <a:avLst/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A26748DD-B853-A9B7-F708-8771EC89507D}"/>
              </a:ext>
            </a:extLst>
          </p:cNvPr>
          <p:cNvCxnSpPr>
            <a:cxnSpLocks/>
            <a:stCxn id="16" idx="3"/>
            <a:endCxn id="31" idx="0"/>
          </p:cNvCxnSpPr>
          <p:nvPr/>
        </p:nvCxnSpPr>
        <p:spPr>
          <a:xfrm>
            <a:off x="9286240" y="4292600"/>
            <a:ext cx="1221740" cy="284480"/>
          </a:xfrm>
          <a:prstGeom prst="bentConnector2">
            <a:avLst/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5534A7E-5B31-ECF7-6D32-9F502C83DFEC}"/>
              </a:ext>
            </a:extLst>
          </p:cNvPr>
          <p:cNvCxnSpPr>
            <a:cxnSpLocks/>
            <a:stCxn id="3" idx="0"/>
            <a:endCxn id="26" idx="2"/>
          </p:cNvCxnSpPr>
          <p:nvPr/>
        </p:nvCxnSpPr>
        <p:spPr>
          <a:xfrm rot="5400000" flipH="1" flipV="1">
            <a:off x="7941310" y="1372870"/>
            <a:ext cx="1079500" cy="3337560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3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31702F-FCDC-10A1-750A-922DE4B445BD}"/>
              </a:ext>
            </a:extLst>
          </p:cNvPr>
          <p:cNvSpPr/>
          <p:nvPr/>
        </p:nvSpPr>
        <p:spPr>
          <a:xfrm>
            <a:off x="767080" y="604520"/>
            <a:ext cx="99466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Architecture et concepts clés de Kubernetes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EB3C82-E255-6AC4-BD36-73CE0DCBE6EF}"/>
              </a:ext>
            </a:extLst>
          </p:cNvPr>
          <p:cNvSpPr/>
          <p:nvPr/>
        </p:nvSpPr>
        <p:spPr>
          <a:xfrm>
            <a:off x="2705100" y="1884680"/>
            <a:ext cx="4323080" cy="342392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E679F66-FEB4-C306-F023-2FD10CC116C4}"/>
              </a:ext>
            </a:extLst>
          </p:cNvPr>
          <p:cNvSpPr/>
          <p:nvPr/>
        </p:nvSpPr>
        <p:spPr>
          <a:xfrm>
            <a:off x="3342640" y="1706880"/>
            <a:ext cx="30480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WORKER NODE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1A1BBED-20D7-795D-1F63-386F56168708}"/>
              </a:ext>
            </a:extLst>
          </p:cNvPr>
          <p:cNvSpPr/>
          <p:nvPr/>
        </p:nvSpPr>
        <p:spPr>
          <a:xfrm>
            <a:off x="3578860" y="2402838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SERVER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416B743-7445-0ED0-F5C9-48FE42F3A478}"/>
              </a:ext>
            </a:extLst>
          </p:cNvPr>
          <p:cNvSpPr/>
          <p:nvPr/>
        </p:nvSpPr>
        <p:spPr>
          <a:xfrm>
            <a:off x="3578860" y="3088639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22A207C-D60F-5F20-FA0C-D36576128779}"/>
              </a:ext>
            </a:extLst>
          </p:cNvPr>
          <p:cNvSpPr/>
          <p:nvPr/>
        </p:nvSpPr>
        <p:spPr>
          <a:xfrm>
            <a:off x="3578860" y="3774440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Kube-Controller-Manager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6D444F-8D6D-A0B7-00AF-788D3782F27B}"/>
              </a:ext>
            </a:extLst>
          </p:cNvPr>
          <p:cNvSpPr/>
          <p:nvPr/>
        </p:nvSpPr>
        <p:spPr>
          <a:xfrm>
            <a:off x="3578860" y="4460241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Cloud-Controller-Manager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F61C1B8-600B-D981-C78D-31ABBD877324}"/>
              </a:ext>
            </a:extLst>
          </p:cNvPr>
          <p:cNvSpPr/>
          <p:nvPr/>
        </p:nvSpPr>
        <p:spPr>
          <a:xfrm>
            <a:off x="7665720" y="170688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pour la communication entre les </a:t>
            </a:r>
            <a:r>
              <a:rPr lang="fr-FR" dirty="0" err="1"/>
              <a:t>Kubeletes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6648480-4F65-E98E-3576-D62207396FC0}"/>
              </a:ext>
            </a:extLst>
          </p:cNvPr>
          <p:cNvSpPr/>
          <p:nvPr/>
        </p:nvSpPr>
        <p:spPr>
          <a:xfrm>
            <a:off x="7665720" y="2997198"/>
            <a:ext cx="304800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Surveille les nouveaux POD, sélectionne les Worker Nodes pour les exécuter tous.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F7A901D-0E6D-898E-F98F-B48D002C360B}"/>
              </a:ext>
            </a:extLst>
          </p:cNvPr>
          <p:cNvSpPr/>
          <p:nvPr/>
        </p:nvSpPr>
        <p:spPr>
          <a:xfrm>
            <a:off x="7665720" y="4409437"/>
            <a:ext cx="304800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Surveille et contrôle les Worker Nodes, corrige le nombre de PODs , etc…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857573B-45F5-3C5C-246E-38F1D7D55FB6}"/>
              </a:ext>
            </a:extLst>
          </p:cNvPr>
          <p:cNvSpPr/>
          <p:nvPr/>
        </p:nvSpPr>
        <p:spPr>
          <a:xfrm>
            <a:off x="2039620" y="5714998"/>
            <a:ext cx="581152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 Kube-Controller-Manager mais pour un fournisseur Cloud spécifique : Il sait comment interagir avec les ressources du fournisseur Cloud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413224B-3A7E-EAB6-284E-8C744A939E62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 rot="16200000" flipH="1">
            <a:off x="4566922" y="5336540"/>
            <a:ext cx="746756" cy="1016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DF59BA-4A59-81E3-43AE-4A32631F86E3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6291580" y="3342640"/>
            <a:ext cx="1374140" cy="15747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8DDE270-BD18-2454-453A-C5B952D17FFA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6291580" y="2148840"/>
            <a:ext cx="1374140" cy="50799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0D755AEA-CF15-E1CC-A761-8E872131E7C5}"/>
              </a:ext>
            </a:extLst>
          </p:cNvPr>
          <p:cNvCxnSpPr>
            <a:cxnSpLocks/>
            <a:stCxn id="12" idx="3"/>
            <a:endCxn id="32" idx="1"/>
          </p:cNvCxnSpPr>
          <p:nvPr/>
        </p:nvCxnSpPr>
        <p:spPr>
          <a:xfrm>
            <a:off x="6291580" y="4028441"/>
            <a:ext cx="1374140" cy="88391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3B1C0A3-FE56-7669-5FDE-A146C6D0954B}"/>
              </a:ext>
            </a:extLst>
          </p:cNvPr>
          <p:cNvSpPr/>
          <p:nvPr/>
        </p:nvSpPr>
        <p:spPr>
          <a:xfrm>
            <a:off x="711200" y="1963421"/>
            <a:ext cx="774700" cy="3266438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CLOUD PROVIDER API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A2FBD7CD-2902-5FED-3067-4AB574C4139A}"/>
              </a:ext>
            </a:extLst>
          </p:cNvPr>
          <p:cNvSpPr/>
          <p:nvPr/>
        </p:nvSpPr>
        <p:spPr>
          <a:xfrm rot="10800000">
            <a:off x="1604010" y="3205478"/>
            <a:ext cx="982980" cy="58928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52338A0-B69D-3ABF-8884-27B5AE03C971}"/>
              </a:ext>
            </a:extLst>
          </p:cNvPr>
          <p:cNvSpPr/>
          <p:nvPr/>
        </p:nvSpPr>
        <p:spPr>
          <a:xfrm>
            <a:off x="1424940" y="1356357"/>
            <a:ext cx="511810" cy="2143761"/>
          </a:xfrm>
          <a:prstGeom prst="roundRect">
            <a:avLst/>
          </a:prstGeom>
          <a:noFill/>
          <a:ln w="3492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512378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77D853B-4636-2E6A-B9BD-03D54653F821}"/>
              </a:ext>
            </a:extLst>
          </p:cNvPr>
          <p:cNvSpPr/>
          <p:nvPr/>
        </p:nvSpPr>
        <p:spPr>
          <a:xfrm>
            <a:off x="330200" y="177800"/>
            <a:ext cx="114960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Architecture et concepts clés de Kubernetes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919567-E042-70D2-0799-BAD094175556}"/>
              </a:ext>
            </a:extLst>
          </p:cNvPr>
          <p:cNvSpPr/>
          <p:nvPr/>
        </p:nvSpPr>
        <p:spPr>
          <a:xfrm>
            <a:off x="330200" y="113538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7B684E-F07F-A270-B3ED-3776CF19DDEB}"/>
              </a:ext>
            </a:extLst>
          </p:cNvPr>
          <p:cNvSpPr/>
          <p:nvPr/>
        </p:nvSpPr>
        <p:spPr>
          <a:xfrm>
            <a:off x="330200" y="205994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NODES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8E66688-3FAB-F839-BEB4-9F6F6214D288}"/>
              </a:ext>
            </a:extLst>
          </p:cNvPr>
          <p:cNvSpPr/>
          <p:nvPr/>
        </p:nvSpPr>
        <p:spPr>
          <a:xfrm>
            <a:off x="330200" y="392557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PODS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4B4C0B0-9028-C6A7-6CD8-DE15AE59742F}"/>
              </a:ext>
            </a:extLst>
          </p:cNvPr>
          <p:cNvSpPr/>
          <p:nvPr/>
        </p:nvSpPr>
        <p:spPr>
          <a:xfrm>
            <a:off x="330200" y="482219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CONTENEURS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8E212B4-4CAD-8894-7895-DFF9C49C6B5F}"/>
              </a:ext>
            </a:extLst>
          </p:cNvPr>
          <p:cNvSpPr/>
          <p:nvPr/>
        </p:nvSpPr>
        <p:spPr>
          <a:xfrm>
            <a:off x="330200" y="571881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SERVICES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38AFCA-D059-E8E2-D9A4-E6D1F96D4DFE}"/>
              </a:ext>
            </a:extLst>
          </p:cNvPr>
          <p:cNvSpPr/>
          <p:nvPr/>
        </p:nvSpPr>
        <p:spPr>
          <a:xfrm>
            <a:off x="960120" y="2914650"/>
            <a:ext cx="2352040" cy="35560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MASTER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C483C27-9466-1751-BA65-789179D19A08}"/>
              </a:ext>
            </a:extLst>
          </p:cNvPr>
          <p:cNvSpPr/>
          <p:nvPr/>
        </p:nvSpPr>
        <p:spPr>
          <a:xfrm>
            <a:off x="960120" y="3376930"/>
            <a:ext cx="2352040" cy="35560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EA278E8-5FD0-F3F0-D532-76F375AB86E0}"/>
              </a:ext>
            </a:extLst>
          </p:cNvPr>
          <p:cNvSpPr/>
          <p:nvPr/>
        </p:nvSpPr>
        <p:spPr>
          <a:xfrm>
            <a:off x="3820160" y="113538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ensemble de </a:t>
            </a:r>
            <a:r>
              <a:rPr lang="fr-FR" dirty="0">
                <a:solidFill>
                  <a:srgbClr val="FF8D37"/>
                </a:solidFill>
              </a:rPr>
              <a:t>nœuds(Nodes)</a:t>
            </a:r>
            <a:r>
              <a:rPr lang="fr-FR" dirty="0"/>
              <a:t> qui exécutent l'application </a:t>
            </a:r>
            <a:r>
              <a:rPr lang="fr-FR" dirty="0">
                <a:solidFill>
                  <a:srgbClr val="FF8D37"/>
                </a:solidFill>
              </a:rPr>
              <a:t>conteneurisée</a:t>
            </a:r>
            <a:r>
              <a:rPr lang="fr-FR" dirty="0"/>
              <a:t> (</a:t>
            </a:r>
            <a:r>
              <a:rPr lang="fr-FR" dirty="0">
                <a:solidFill>
                  <a:srgbClr val="FF8D37"/>
                </a:solidFill>
              </a:rPr>
              <a:t>Worker Nodes</a:t>
            </a:r>
            <a:r>
              <a:rPr lang="fr-FR" dirty="0"/>
              <a:t>) ou qui contrôlent d'autres nœuds (</a:t>
            </a:r>
            <a:r>
              <a:rPr lang="fr-FR" dirty="0">
                <a:solidFill>
                  <a:srgbClr val="FF8D37"/>
                </a:solidFill>
              </a:rPr>
              <a:t>Master Nodes</a:t>
            </a:r>
            <a:r>
              <a:rPr lang="fr-FR" dirty="0"/>
              <a:t>).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A0F0C49-525A-14EC-8FCB-E69B7B1092B5}"/>
              </a:ext>
            </a:extLst>
          </p:cNvPr>
          <p:cNvSpPr/>
          <p:nvPr/>
        </p:nvSpPr>
        <p:spPr>
          <a:xfrm>
            <a:off x="3810002" y="205740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Machine physique ou virtuelle</a:t>
            </a:r>
            <a:r>
              <a:rPr lang="fr-FR" dirty="0"/>
              <a:t> dotée d'une certaine capacité matérielle qui héberge </a:t>
            </a:r>
            <a:r>
              <a:rPr lang="fr-FR" dirty="0">
                <a:solidFill>
                  <a:srgbClr val="FF8D37"/>
                </a:solidFill>
              </a:rPr>
              <a:t>un ou plusieurs Pods </a:t>
            </a:r>
            <a:r>
              <a:rPr lang="fr-FR" dirty="0"/>
              <a:t>et </a:t>
            </a:r>
            <a:r>
              <a:rPr lang="fr-FR" dirty="0">
                <a:solidFill>
                  <a:srgbClr val="FF8D37"/>
                </a:solidFill>
              </a:rPr>
              <a:t>communique</a:t>
            </a:r>
            <a:r>
              <a:rPr lang="fr-FR" dirty="0"/>
              <a:t> avec le Cluster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FE83457-038D-C7B0-5AC4-250724DEE815}"/>
              </a:ext>
            </a:extLst>
          </p:cNvPr>
          <p:cNvSpPr/>
          <p:nvPr/>
        </p:nvSpPr>
        <p:spPr>
          <a:xfrm>
            <a:off x="3810002" y="392557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pods </a:t>
            </a:r>
            <a:r>
              <a:rPr lang="fr-FR" dirty="0">
                <a:solidFill>
                  <a:srgbClr val="FF8D37"/>
                </a:solidFill>
              </a:rPr>
              <a:t>contiennent les conteneurs d'application </a:t>
            </a:r>
            <a:r>
              <a:rPr lang="fr-FR" dirty="0"/>
              <a:t>en cours d'exécution et leurs </a:t>
            </a:r>
            <a:r>
              <a:rPr lang="fr-FR" dirty="0">
                <a:solidFill>
                  <a:srgbClr val="FF8D37"/>
                </a:solidFill>
              </a:rPr>
              <a:t>ressources nécessaires </a:t>
            </a:r>
            <a:r>
              <a:rPr lang="fr-FR" dirty="0"/>
              <a:t>(par exemple, des volumes).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160F8B1-463A-C23A-53E5-C899D759CBDD}"/>
              </a:ext>
            </a:extLst>
          </p:cNvPr>
          <p:cNvSpPr/>
          <p:nvPr/>
        </p:nvSpPr>
        <p:spPr>
          <a:xfrm>
            <a:off x="3810002" y="482219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Conteneurs normaux (</a:t>
            </a:r>
            <a:r>
              <a:rPr lang="fr-FR" dirty="0">
                <a:solidFill>
                  <a:srgbClr val="FF8D37"/>
                </a:solidFill>
              </a:rPr>
              <a:t>Docker</a:t>
            </a:r>
            <a:r>
              <a:rPr lang="fr-FR" dirty="0"/>
              <a:t>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7ADAE6A-C90A-CDDD-C157-E28ABB60BCFC}"/>
              </a:ext>
            </a:extLst>
          </p:cNvPr>
          <p:cNvSpPr/>
          <p:nvPr/>
        </p:nvSpPr>
        <p:spPr>
          <a:xfrm>
            <a:off x="3810002" y="568452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</a:t>
            </a:r>
            <a:r>
              <a:rPr lang="fr-FR" dirty="0">
                <a:solidFill>
                  <a:srgbClr val="FF8D37"/>
                </a:solidFill>
              </a:rPr>
              <a:t>ensemble logique (groupe) de Pods </a:t>
            </a:r>
            <a:r>
              <a:rPr lang="fr-FR" dirty="0"/>
              <a:t>avec une </a:t>
            </a:r>
            <a:r>
              <a:rPr lang="fr-FR" dirty="0">
                <a:solidFill>
                  <a:srgbClr val="FF8D37"/>
                </a:solidFill>
              </a:rPr>
              <a:t>adresse IP unique</a:t>
            </a:r>
            <a:r>
              <a:rPr lang="fr-FR" dirty="0"/>
              <a:t>, indépendante des Pods et des conteneurs.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BBD7D1F-BB7C-C564-5D8E-AA15CD08549A}"/>
              </a:ext>
            </a:extLst>
          </p:cNvPr>
          <p:cNvSpPr/>
          <p:nvPr/>
        </p:nvSpPr>
        <p:spPr>
          <a:xfrm>
            <a:off x="3820160" y="2914650"/>
            <a:ext cx="800608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Cluster Control Panel</a:t>
            </a:r>
            <a:r>
              <a:rPr lang="fr-FR" dirty="0"/>
              <a:t>, </a:t>
            </a:r>
            <a:r>
              <a:rPr lang="fr-FR" dirty="0">
                <a:solidFill>
                  <a:srgbClr val="FF8D37"/>
                </a:solidFill>
              </a:rPr>
              <a:t>qui gère les pods </a:t>
            </a:r>
            <a:r>
              <a:rPr lang="fr-FR" dirty="0"/>
              <a:t>dans les nœuds de travail.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CDFE1CA-25B7-2292-6E2F-A748FDD3E82C}"/>
              </a:ext>
            </a:extLst>
          </p:cNvPr>
          <p:cNvSpPr/>
          <p:nvPr/>
        </p:nvSpPr>
        <p:spPr>
          <a:xfrm>
            <a:off x="3820160" y="3404870"/>
            <a:ext cx="800608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Héberge</a:t>
            </a:r>
            <a:r>
              <a:rPr lang="fr-FR" dirty="0"/>
              <a:t> des Pods, </a:t>
            </a:r>
            <a:r>
              <a:rPr lang="fr-FR" dirty="0">
                <a:solidFill>
                  <a:srgbClr val="FF8D37"/>
                </a:solidFill>
              </a:rPr>
              <a:t>exécute</a:t>
            </a:r>
            <a:r>
              <a:rPr lang="fr-FR" dirty="0"/>
              <a:t> </a:t>
            </a:r>
            <a:r>
              <a:rPr lang="fr-FR" dirty="0">
                <a:solidFill>
                  <a:srgbClr val="FF8D37"/>
                </a:solidFill>
              </a:rPr>
              <a:t>des App Containers </a:t>
            </a:r>
            <a:r>
              <a:rPr lang="fr-FR" dirty="0"/>
              <a:t>(+ </a:t>
            </a:r>
            <a:r>
              <a:rPr lang="fr-FR" dirty="0">
                <a:solidFill>
                  <a:srgbClr val="FF8D37"/>
                </a:solidFill>
              </a:rPr>
              <a:t>ressources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973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318AD56-2CE0-4D91-4164-3DC136CF7CE3}"/>
              </a:ext>
            </a:extLst>
          </p:cNvPr>
          <p:cNvSpPr/>
          <p:nvPr/>
        </p:nvSpPr>
        <p:spPr>
          <a:xfrm>
            <a:off x="610870" y="640080"/>
            <a:ext cx="1000379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Installation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E21141-48C2-9356-4CA9-539A575F6CF0}"/>
              </a:ext>
            </a:extLst>
          </p:cNvPr>
          <p:cNvSpPr/>
          <p:nvPr/>
        </p:nvSpPr>
        <p:spPr>
          <a:xfrm>
            <a:off x="4348480" y="1847850"/>
            <a:ext cx="3909060" cy="29718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80673C1-8E08-CC8C-ACFD-4B19F98B706F}"/>
              </a:ext>
            </a:extLst>
          </p:cNvPr>
          <p:cNvSpPr/>
          <p:nvPr/>
        </p:nvSpPr>
        <p:spPr>
          <a:xfrm>
            <a:off x="5063490" y="1668779"/>
            <a:ext cx="247904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F3EB6A1-BE29-808F-99D7-FF0EF4256A75}"/>
              </a:ext>
            </a:extLst>
          </p:cNvPr>
          <p:cNvSpPr/>
          <p:nvPr/>
        </p:nvSpPr>
        <p:spPr>
          <a:xfrm>
            <a:off x="4919980" y="2479041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MASTER NODES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42738EB-9853-F8B3-236B-1634C00697E5}"/>
              </a:ext>
            </a:extLst>
          </p:cNvPr>
          <p:cNvSpPr/>
          <p:nvPr/>
        </p:nvSpPr>
        <p:spPr>
          <a:xfrm>
            <a:off x="4919980" y="3332480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0BF9916-5E28-8016-8C65-825D70B94923}"/>
              </a:ext>
            </a:extLst>
          </p:cNvPr>
          <p:cNvSpPr/>
          <p:nvPr/>
        </p:nvSpPr>
        <p:spPr>
          <a:xfrm>
            <a:off x="4919980" y="3978909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CB44D65E-62B5-E95E-C620-CF3647BAB71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272020" y="3539490"/>
            <a:ext cx="1183640" cy="646429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02A5477-9942-BB6C-FE34-BAC6C53D298C}"/>
              </a:ext>
            </a:extLst>
          </p:cNvPr>
          <p:cNvSpPr/>
          <p:nvPr/>
        </p:nvSpPr>
        <p:spPr>
          <a:xfrm>
            <a:off x="8455660" y="2789556"/>
            <a:ext cx="2159000" cy="1499868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Installe également toutes les applications requises(</a:t>
            </a:r>
            <a:r>
              <a:rPr lang="fr-FR" i="1" dirty="0"/>
              <a:t>services</a:t>
            </a:r>
            <a:r>
              <a:rPr lang="fr-FR" dirty="0"/>
              <a:t>)</a:t>
            </a: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5E32F91F-2CE5-6FEB-C9CF-0D7A93B8DB37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272020" y="2686051"/>
            <a:ext cx="1183640" cy="853439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F739DDED-9012-FA52-0A77-AE6D0BA3CB58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272020" y="3539490"/>
            <a:ext cx="118364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9E3DCF3-8214-AF8F-6D95-BBA5B08B3833}"/>
              </a:ext>
            </a:extLst>
          </p:cNvPr>
          <p:cNvSpPr/>
          <p:nvPr/>
        </p:nvSpPr>
        <p:spPr>
          <a:xfrm>
            <a:off x="1499870" y="2686051"/>
            <a:ext cx="1574800" cy="1096008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Kubectl</a:t>
            </a:r>
            <a:endParaRPr lang="fr-FR" b="1" dirty="0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00240744-656F-D696-AA21-1950F0F82E19}"/>
              </a:ext>
            </a:extLst>
          </p:cNvPr>
          <p:cNvSpPr/>
          <p:nvPr/>
        </p:nvSpPr>
        <p:spPr>
          <a:xfrm>
            <a:off x="3272790" y="2852738"/>
            <a:ext cx="1303655" cy="762634"/>
          </a:xfrm>
          <a:prstGeom prst="rightArrow">
            <a:avLst/>
          </a:prstGeom>
          <a:solidFill>
            <a:srgbClr val="FF8D37"/>
          </a:solidFill>
          <a:ln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85254C-70C3-E443-BD4E-9B8DF213D1F4}"/>
              </a:ext>
            </a:extLst>
          </p:cNvPr>
          <p:cNvSpPr/>
          <p:nvPr/>
        </p:nvSpPr>
        <p:spPr>
          <a:xfrm>
            <a:off x="610870" y="3862704"/>
            <a:ext cx="3451860" cy="138811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Un outil qui permet d’envoyer des instructions au Cluster </a:t>
            </a:r>
            <a:br>
              <a:rPr lang="fr-FR" dirty="0">
                <a:solidFill>
                  <a:srgbClr val="FF8D37"/>
                </a:solidFill>
              </a:rPr>
            </a:br>
            <a:r>
              <a:rPr lang="fr-FR" dirty="0">
                <a:solidFill>
                  <a:srgbClr val="FF8D37"/>
                </a:solidFill>
              </a:rPr>
              <a:t>(ex: Un nouveau déploiement)</a:t>
            </a:r>
          </a:p>
        </p:txBody>
      </p:sp>
    </p:spTree>
    <p:extLst>
      <p:ext uri="{BB962C8B-B14F-4D97-AF65-F5344CB8AC3E}">
        <p14:creationId xmlns:p14="http://schemas.microsoft.com/office/powerpoint/2010/main" val="3996967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833120" y="640080"/>
            <a:ext cx="1027176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Configuration cible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1544320" y="1767840"/>
            <a:ext cx="15748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C4D19E9-A01A-E48D-5052-3883C8EA5825}"/>
              </a:ext>
            </a:extLst>
          </p:cNvPr>
          <p:cNvSpPr/>
          <p:nvPr/>
        </p:nvSpPr>
        <p:spPr>
          <a:xfrm>
            <a:off x="3302000" y="176784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84A3635-B682-B646-B661-9D81A97530A2}"/>
              </a:ext>
            </a:extLst>
          </p:cNvPr>
          <p:cNvSpPr/>
          <p:nvPr/>
        </p:nvSpPr>
        <p:spPr>
          <a:xfrm>
            <a:off x="5669280" y="1767840"/>
            <a:ext cx="1574800" cy="35560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2AF25F-5867-4B09-2089-7068C9C9937C}"/>
              </a:ext>
            </a:extLst>
          </p:cNvPr>
          <p:cNvSpPr/>
          <p:nvPr/>
        </p:nvSpPr>
        <p:spPr>
          <a:xfrm>
            <a:off x="7823200" y="1818640"/>
            <a:ext cx="1574800" cy="355600"/>
          </a:xfrm>
          <a:prstGeom prst="roundRect">
            <a:avLst/>
          </a:prstGeom>
          <a:solidFill>
            <a:srgbClr val="FFEE5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E7D2CB0-C8E9-C1A2-5005-715CF3025A4C}"/>
              </a:ext>
            </a:extLst>
          </p:cNvPr>
          <p:cNvSpPr/>
          <p:nvPr/>
        </p:nvSpPr>
        <p:spPr>
          <a:xfrm>
            <a:off x="9773920" y="1818640"/>
            <a:ext cx="1574800" cy="355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D67B9C-3EB0-BF1D-7514-620D7747841E}"/>
              </a:ext>
            </a:extLst>
          </p:cNvPr>
          <p:cNvSpPr/>
          <p:nvPr/>
        </p:nvSpPr>
        <p:spPr>
          <a:xfrm>
            <a:off x="1544320" y="2306320"/>
            <a:ext cx="157480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0549BB0-CE71-2966-1908-1A5E2229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12192000" cy="57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833120" y="640080"/>
            <a:ext cx="1027176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Worker Nodes en détail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1544320" y="1767840"/>
            <a:ext cx="15748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C4D19E9-A01A-E48D-5052-3883C8EA5825}"/>
              </a:ext>
            </a:extLst>
          </p:cNvPr>
          <p:cNvSpPr/>
          <p:nvPr/>
        </p:nvSpPr>
        <p:spPr>
          <a:xfrm>
            <a:off x="3302000" y="176784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84A3635-B682-B646-B661-9D81A97530A2}"/>
              </a:ext>
            </a:extLst>
          </p:cNvPr>
          <p:cNvSpPr/>
          <p:nvPr/>
        </p:nvSpPr>
        <p:spPr>
          <a:xfrm>
            <a:off x="5669280" y="1767840"/>
            <a:ext cx="1574800" cy="35560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2AF25F-5867-4B09-2089-7068C9C9937C}"/>
              </a:ext>
            </a:extLst>
          </p:cNvPr>
          <p:cNvSpPr/>
          <p:nvPr/>
        </p:nvSpPr>
        <p:spPr>
          <a:xfrm>
            <a:off x="7823200" y="1818640"/>
            <a:ext cx="1574800" cy="355600"/>
          </a:xfrm>
          <a:prstGeom prst="roundRect">
            <a:avLst/>
          </a:prstGeom>
          <a:solidFill>
            <a:srgbClr val="FFEE5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E7D2CB0-C8E9-C1A2-5005-715CF3025A4C}"/>
              </a:ext>
            </a:extLst>
          </p:cNvPr>
          <p:cNvSpPr/>
          <p:nvPr/>
        </p:nvSpPr>
        <p:spPr>
          <a:xfrm>
            <a:off x="9773920" y="1818640"/>
            <a:ext cx="1574800" cy="355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D67B9C-3EB0-BF1D-7514-620D7747841E}"/>
              </a:ext>
            </a:extLst>
          </p:cNvPr>
          <p:cNvSpPr/>
          <p:nvPr/>
        </p:nvSpPr>
        <p:spPr>
          <a:xfrm>
            <a:off x="1544320" y="2306320"/>
            <a:ext cx="157480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00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702D9B2-F894-E2ED-EB51-5F4CDA74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655278EA-0C72-B058-0E3A-90ED92C1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0CAC865-DFFB-9F92-6A2E-E6C2BCFD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48</a:t>
            </a:fld>
            <a:endParaRPr lang="fr-FR" dirty="0"/>
          </a:p>
        </p:txBody>
      </p:sp>
      <p:pic>
        <p:nvPicPr>
          <p:cNvPr id="4098" name="Picture 2" descr="Warning Signs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4A63A88-B226-29CE-6263-553DB4B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28" y="618363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CF7CFF35-EFBB-FEB1-1AB0-7441E6F4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E71C66AD-D993-13C6-3EF5-C07E2ADB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8026A9D-4E7B-8882-E521-F9670CFD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E1622CB-7451-285F-CD10-D3AB7E27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3281342"/>
            <a:ext cx="6125430" cy="2953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910F7F-2C75-7E8A-6889-484F4F544D09}"/>
              </a:ext>
            </a:extLst>
          </p:cNvPr>
          <p:cNvSpPr/>
          <p:nvPr/>
        </p:nvSpPr>
        <p:spPr>
          <a:xfrm>
            <a:off x="4304581" y="3281342"/>
            <a:ext cx="526211" cy="295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50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C93DAF-9B61-2A3B-19F5-D5A60F0FD51E}"/>
              </a:ext>
            </a:extLst>
          </p:cNvPr>
          <p:cNvSpPr txBox="1"/>
          <p:nvPr/>
        </p:nvSpPr>
        <p:spPr>
          <a:xfrm>
            <a:off x="2678037" y="2500778"/>
            <a:ext cx="8902458" cy="120832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Cela doit être facile de </a:t>
            </a:r>
            <a:r>
              <a:rPr lang="fr-FR" dirty="0">
                <a:solidFill>
                  <a:srgbClr val="FF9900"/>
                </a:solidFill>
              </a:rPr>
              <a:t>partager un environnement de développement commun </a:t>
            </a:r>
            <a:r>
              <a:rPr lang="fr-FR" dirty="0">
                <a:solidFill>
                  <a:schemeClr val="bg1"/>
                </a:solidFill>
              </a:rPr>
              <a:t>entre les membres de l’équipe !</a:t>
            </a:r>
          </a:p>
        </p:txBody>
      </p:sp>
      <p:pic>
        <p:nvPicPr>
          <p:cNvPr id="19" name="Graphique 18" descr="Cercle avec flèche gauche avec un remplissage uni">
            <a:extLst>
              <a:ext uri="{FF2B5EF4-FFF2-40B4-BE49-F238E27FC236}">
                <a16:creationId xmlns:a16="http://schemas.microsoft.com/office/drawing/2014/main" id="{FDB8A17A-15C6-6F1E-191C-E1A02E2C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838057" y="2647741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6E54DB-9E36-A639-FA3A-6501C341ADE0}"/>
              </a:ext>
            </a:extLst>
          </p:cNvPr>
          <p:cNvSpPr txBox="1"/>
          <p:nvPr/>
        </p:nvSpPr>
        <p:spPr>
          <a:xfrm>
            <a:off x="2684704" y="4062878"/>
            <a:ext cx="8902458" cy="14853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b="0" i="0" dirty="0">
                <a:solidFill>
                  <a:schemeClr val="bg1"/>
                </a:solidFill>
                <a:effectLst/>
                <a:latin typeface="Avenir Next LT Pro (Corps)"/>
              </a:rPr>
              <a:t>Les divergences entre les versions d'environnement peuvent souvent être à l'origine de conflits lorsqu'il s'agit de travailler sur différents projets.</a:t>
            </a:r>
            <a:endParaRPr lang="fr-FR" dirty="0">
              <a:solidFill>
                <a:schemeClr val="bg1"/>
              </a:solidFill>
              <a:latin typeface="Avenir Next LT Pro (Corps)"/>
            </a:endParaRPr>
          </a:p>
        </p:txBody>
      </p:sp>
      <p:pic>
        <p:nvPicPr>
          <p:cNvPr id="22" name="Graphique 21" descr="Cercle avec flèche gauche avec un remplissage uni">
            <a:extLst>
              <a:ext uri="{FF2B5EF4-FFF2-40B4-BE49-F238E27FC236}">
                <a16:creationId xmlns:a16="http://schemas.microsoft.com/office/drawing/2014/main" id="{7B163244-EBE6-B604-8309-E33301E1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838057" y="4348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32CFC5C-CCC9-AF07-70A1-99CBF7E0960A}"/>
              </a:ext>
            </a:extLst>
          </p:cNvPr>
          <p:cNvSpPr/>
          <p:nvPr/>
        </p:nvSpPr>
        <p:spPr>
          <a:xfrm>
            <a:off x="914400" y="5048656"/>
            <a:ext cx="9627080" cy="785004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d’exploitation de la </a:t>
            </a:r>
            <a:r>
              <a:rPr lang="fr-FR"/>
              <a:t>Machine Hôte </a:t>
            </a:r>
            <a:r>
              <a:rPr lang="fr-FR" dirty="0"/>
              <a:t>(ex: Windows 11 ou Linux Ubuntu).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1040860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1326786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1317058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7" name="Rectangle : avec coins arrondis en diagonale 6">
            <a:extLst>
              <a:ext uri="{FF2B5EF4-FFF2-40B4-BE49-F238E27FC236}">
                <a16:creationId xmlns:a16="http://schemas.microsoft.com/office/drawing/2014/main" id="{B354B522-A884-A2EA-B420-75084EC15707}"/>
              </a:ext>
            </a:extLst>
          </p:cNvPr>
          <p:cNvSpPr/>
          <p:nvPr/>
        </p:nvSpPr>
        <p:spPr>
          <a:xfrm>
            <a:off x="1326786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1250975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D9860B7-000E-12C7-2B97-ED0AFB777139}"/>
              </a:ext>
            </a:extLst>
          </p:cNvPr>
          <p:cNvSpPr/>
          <p:nvPr/>
        </p:nvSpPr>
        <p:spPr>
          <a:xfrm>
            <a:off x="4368736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5F0941F2-58DD-D114-09E7-10DD6E57C873}"/>
              </a:ext>
            </a:extLst>
          </p:cNvPr>
          <p:cNvSpPr/>
          <p:nvPr/>
        </p:nvSpPr>
        <p:spPr>
          <a:xfrm>
            <a:off x="4654662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Dossier Patient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FFFF8CFA-7D01-5DDD-807E-C073F50199D7}"/>
              </a:ext>
            </a:extLst>
          </p:cNvPr>
          <p:cNvSpPr/>
          <p:nvPr/>
        </p:nvSpPr>
        <p:spPr>
          <a:xfrm>
            <a:off x="4644934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1427204E-3423-EBA2-FE91-7ABC661C2A32}"/>
              </a:ext>
            </a:extLst>
          </p:cNvPr>
          <p:cNvSpPr/>
          <p:nvPr/>
        </p:nvSpPr>
        <p:spPr>
          <a:xfrm>
            <a:off x="4654662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486CF4-9C7B-2B8C-4233-76CA471CF04D}"/>
              </a:ext>
            </a:extLst>
          </p:cNvPr>
          <p:cNvSpPr txBox="1"/>
          <p:nvPr/>
        </p:nvSpPr>
        <p:spPr>
          <a:xfrm>
            <a:off x="4578851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2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9FFF0EB-AB83-14CC-DAE3-AED3D75C04E0}"/>
              </a:ext>
            </a:extLst>
          </p:cNvPr>
          <p:cNvSpPr/>
          <p:nvPr/>
        </p:nvSpPr>
        <p:spPr>
          <a:xfrm>
            <a:off x="7696613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3EC7090C-C191-F9B2-DEB5-00C2816E6856}"/>
              </a:ext>
            </a:extLst>
          </p:cNvPr>
          <p:cNvSpPr/>
          <p:nvPr/>
        </p:nvSpPr>
        <p:spPr>
          <a:xfrm>
            <a:off x="7982539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Gestion de Garage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E7FFD126-69AD-7F69-C1E4-EF6CA765FD0F}"/>
              </a:ext>
            </a:extLst>
          </p:cNvPr>
          <p:cNvSpPr/>
          <p:nvPr/>
        </p:nvSpPr>
        <p:spPr>
          <a:xfrm>
            <a:off x="7972811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86EE738B-E492-1EC2-68EF-04D25CFF4CB4}"/>
              </a:ext>
            </a:extLst>
          </p:cNvPr>
          <p:cNvSpPr/>
          <p:nvPr/>
        </p:nvSpPr>
        <p:spPr>
          <a:xfrm>
            <a:off x="7982539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EA63D9F-E7F3-0D65-6065-BF8487495A40}"/>
              </a:ext>
            </a:extLst>
          </p:cNvPr>
          <p:cNvSpPr txBox="1"/>
          <p:nvPr/>
        </p:nvSpPr>
        <p:spPr>
          <a:xfrm>
            <a:off x="7906728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3</a:t>
            </a:r>
          </a:p>
        </p:txBody>
      </p:sp>
    </p:spTree>
    <p:extLst>
      <p:ext uri="{BB962C8B-B14F-4D97-AF65-F5344CB8AC3E}">
        <p14:creationId xmlns:p14="http://schemas.microsoft.com/office/powerpoint/2010/main" val="249680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32CFC5C-CCC9-AF07-70A1-99CBF7E0960A}"/>
              </a:ext>
            </a:extLst>
          </p:cNvPr>
          <p:cNvSpPr/>
          <p:nvPr/>
        </p:nvSpPr>
        <p:spPr>
          <a:xfrm>
            <a:off x="316495" y="5713230"/>
            <a:ext cx="9627080" cy="785004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d’exploitation de la </a:t>
            </a:r>
            <a:r>
              <a:rPr lang="fr-FR"/>
              <a:t>Machine Hôte </a:t>
            </a:r>
            <a:r>
              <a:rPr lang="fr-FR" dirty="0"/>
              <a:t>(ex: Windows 11 ou Linux Ubuntu).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316495" y="1439514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602421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592693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879857" y="128562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D9860B7-000E-12C7-2B97-ED0AFB777139}"/>
              </a:ext>
            </a:extLst>
          </p:cNvPr>
          <p:cNvSpPr/>
          <p:nvPr/>
        </p:nvSpPr>
        <p:spPr>
          <a:xfrm>
            <a:off x="3644371" y="1439514"/>
            <a:ext cx="2844867" cy="2622529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5F0941F2-58DD-D114-09E7-10DD6E57C873}"/>
              </a:ext>
            </a:extLst>
          </p:cNvPr>
          <p:cNvSpPr/>
          <p:nvPr/>
        </p:nvSpPr>
        <p:spPr>
          <a:xfrm>
            <a:off x="3930297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Dossier Patient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FFFF8CFA-7D01-5DDD-807E-C073F50199D7}"/>
              </a:ext>
            </a:extLst>
          </p:cNvPr>
          <p:cNvSpPr/>
          <p:nvPr/>
        </p:nvSpPr>
        <p:spPr>
          <a:xfrm>
            <a:off x="3920569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9FFF0EB-AB83-14CC-DAE3-AED3D75C04E0}"/>
              </a:ext>
            </a:extLst>
          </p:cNvPr>
          <p:cNvSpPr/>
          <p:nvPr/>
        </p:nvSpPr>
        <p:spPr>
          <a:xfrm>
            <a:off x="6972248" y="1439514"/>
            <a:ext cx="2844867" cy="2622529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3EC7090C-C191-F9B2-DEB5-00C2816E6856}"/>
              </a:ext>
            </a:extLst>
          </p:cNvPr>
          <p:cNvSpPr/>
          <p:nvPr/>
        </p:nvSpPr>
        <p:spPr>
          <a:xfrm>
            <a:off x="7258174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Gestion de Garage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E7FFD126-69AD-7F69-C1E4-EF6CA765FD0F}"/>
              </a:ext>
            </a:extLst>
          </p:cNvPr>
          <p:cNvSpPr/>
          <p:nvPr/>
        </p:nvSpPr>
        <p:spPr>
          <a:xfrm>
            <a:off x="7248446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CA028C5-1299-25E0-5700-6B9EBF9612D2}"/>
              </a:ext>
            </a:extLst>
          </p:cNvPr>
          <p:cNvSpPr/>
          <p:nvPr/>
        </p:nvSpPr>
        <p:spPr>
          <a:xfrm>
            <a:off x="433851" y="4282110"/>
            <a:ext cx="9224422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Docker Engine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D12DF74-01AC-9438-8139-2A46C5873AD4}"/>
              </a:ext>
            </a:extLst>
          </p:cNvPr>
          <p:cNvSpPr/>
          <p:nvPr/>
        </p:nvSpPr>
        <p:spPr>
          <a:xfrm>
            <a:off x="433851" y="4994036"/>
            <a:ext cx="9509724" cy="595539"/>
          </a:xfrm>
          <a:prstGeom prst="roundRect">
            <a:avLst/>
          </a:prstGeom>
          <a:solidFill>
            <a:srgbClr val="FFC165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Support de conteneur intégré ou émulé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84960A-2BBA-6CEA-F214-3E7362436112}"/>
              </a:ext>
            </a:extLst>
          </p:cNvPr>
          <p:cNvSpPr txBox="1"/>
          <p:nvPr/>
        </p:nvSpPr>
        <p:spPr>
          <a:xfrm>
            <a:off x="4222566" y="1285624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703F9E-DA22-304D-3905-66CD66CD5E73}"/>
              </a:ext>
            </a:extLst>
          </p:cNvPr>
          <p:cNvSpPr txBox="1"/>
          <p:nvPr/>
        </p:nvSpPr>
        <p:spPr>
          <a:xfrm>
            <a:off x="7565275" y="1250402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3</a:t>
            </a:r>
          </a:p>
        </p:txBody>
      </p:sp>
    </p:spTree>
    <p:extLst>
      <p:ext uri="{BB962C8B-B14F-4D97-AF65-F5344CB8AC3E}">
        <p14:creationId xmlns:p14="http://schemas.microsoft.com/office/powerpoint/2010/main" val="38775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279554" y="574369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565480" y="1051913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555752" y="2062071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842916" y="420480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D12DF74-01AC-9438-8139-2A46C5873AD4}"/>
              </a:ext>
            </a:extLst>
          </p:cNvPr>
          <p:cNvSpPr/>
          <p:nvPr/>
        </p:nvSpPr>
        <p:spPr>
          <a:xfrm>
            <a:off x="433851" y="4533083"/>
            <a:ext cx="9509724" cy="2188392"/>
          </a:xfrm>
          <a:prstGeom prst="roundRect">
            <a:avLst/>
          </a:prstGeom>
          <a:solidFill>
            <a:srgbClr val="FFC165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Code source de l’application NodeJs.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Environnement NodeJs.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Configuration du serveur HTTP …ETC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CA028C5-1299-25E0-5700-6B9EBF9612D2}"/>
              </a:ext>
            </a:extLst>
          </p:cNvPr>
          <p:cNvSpPr/>
          <p:nvPr/>
        </p:nvSpPr>
        <p:spPr>
          <a:xfrm>
            <a:off x="1644282" y="4225790"/>
            <a:ext cx="7088862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Image : Application Football Manager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21BF09E-AF78-53EA-C5CA-85DD4C4FFAB7}"/>
              </a:ext>
            </a:extLst>
          </p:cNvPr>
          <p:cNvSpPr/>
          <p:nvPr/>
        </p:nvSpPr>
        <p:spPr>
          <a:xfrm>
            <a:off x="3766279" y="568018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5111FCA6-DBE3-0EEA-E16E-68AFA13AD889}"/>
              </a:ext>
            </a:extLst>
          </p:cNvPr>
          <p:cNvSpPr/>
          <p:nvPr/>
        </p:nvSpPr>
        <p:spPr>
          <a:xfrm>
            <a:off x="4052205" y="1045562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A181D96E-E1DA-40B6-EDBF-77B5D3B35ED5}"/>
              </a:ext>
            </a:extLst>
          </p:cNvPr>
          <p:cNvSpPr/>
          <p:nvPr/>
        </p:nvSpPr>
        <p:spPr>
          <a:xfrm>
            <a:off x="4042477" y="2055720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D1DB82-7DD9-17F6-6558-7C74811FD6D2}"/>
              </a:ext>
            </a:extLst>
          </p:cNvPr>
          <p:cNvSpPr txBox="1"/>
          <p:nvPr/>
        </p:nvSpPr>
        <p:spPr>
          <a:xfrm>
            <a:off x="4329641" y="414129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A15BCCD-BE94-9EAD-C697-88078CE9A8B9}"/>
              </a:ext>
            </a:extLst>
          </p:cNvPr>
          <p:cNvSpPr/>
          <p:nvPr/>
        </p:nvSpPr>
        <p:spPr>
          <a:xfrm>
            <a:off x="7253004" y="547263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C290370D-8690-E9D4-84B0-A1D5A76FC207}"/>
              </a:ext>
            </a:extLst>
          </p:cNvPr>
          <p:cNvSpPr/>
          <p:nvPr/>
        </p:nvSpPr>
        <p:spPr>
          <a:xfrm>
            <a:off x="7538930" y="102480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176F730B-78D8-EA68-5465-55BE78F94E73}"/>
              </a:ext>
            </a:extLst>
          </p:cNvPr>
          <p:cNvSpPr/>
          <p:nvPr/>
        </p:nvSpPr>
        <p:spPr>
          <a:xfrm>
            <a:off x="7529202" y="203496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8EEA8C-72DB-ABB0-3232-FDED365DE227}"/>
              </a:ext>
            </a:extLst>
          </p:cNvPr>
          <p:cNvSpPr txBox="1"/>
          <p:nvPr/>
        </p:nvSpPr>
        <p:spPr>
          <a:xfrm>
            <a:off x="7816366" y="393374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3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0AE80455-675C-B753-3E5F-B043375FCC27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16200000" flipV="1">
            <a:off x="2930906" y="1967982"/>
            <a:ext cx="1028891" cy="3486725"/>
          </a:xfrm>
          <a:prstGeom prst="bent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66181506-3404-537E-4697-A539345AB736}"/>
              </a:ext>
            </a:extLst>
          </p:cNvPr>
          <p:cNvCxnSpPr>
            <a:cxnSpLocks/>
            <a:stCxn id="3" idx="0"/>
            <a:endCxn id="20" idx="2"/>
          </p:cNvCxnSpPr>
          <p:nvPr/>
        </p:nvCxnSpPr>
        <p:spPr>
          <a:xfrm rot="5400000" flipH="1" flipV="1">
            <a:off x="6404077" y="1954430"/>
            <a:ext cx="1055997" cy="348672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FDF0E07-572E-9756-0028-21531DD5936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4671092" y="3708169"/>
            <a:ext cx="1035242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168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29_TF33968143_Win32" id="{212BFE24-30E6-4C3E-9B53-F29A9181BD21}" vid="{982B489A-C9B1-4FBF-BBC5-D41820D271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F3B805-9182-4EE7-B68A-02EE558FC4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{78DC22BB-3BC7-4555-9001-EE7F4A063DF6}tf33968143_win32</Template>
  <TotalTime>9743</TotalTime>
  <Words>2633</Words>
  <Application>Microsoft Office PowerPoint</Application>
  <PresentationFormat>Grand écran</PresentationFormat>
  <Paragraphs>461</Paragraphs>
  <Slides>48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4" baseType="lpstr">
      <vt:lpstr>Arial Unicode MS</vt:lpstr>
      <vt:lpstr>Avenir Next LT Pro (Corps)</vt:lpstr>
      <vt:lpstr>Arial</vt:lpstr>
      <vt:lpstr>Avenir Next LT Pro</vt:lpstr>
      <vt:lpstr>Calibri</vt:lpstr>
      <vt:lpstr>Personnalisé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PROMOTION-NELLE</dc:title>
  <dc:creator>BAPTISTE BAUER</dc:creator>
  <cp:lastModifiedBy>Baptiste BAUER</cp:lastModifiedBy>
  <cp:revision>84</cp:revision>
  <dcterms:created xsi:type="dcterms:W3CDTF">2024-01-21T14:37:22Z</dcterms:created>
  <dcterms:modified xsi:type="dcterms:W3CDTF">2024-09-07T20:08:33Z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